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7" r:id="rId1"/>
  </p:sldMasterIdLst>
  <p:notesMasterIdLst>
    <p:notesMasterId r:id="rId129"/>
  </p:notesMasterIdLst>
  <p:handoutMasterIdLst>
    <p:handoutMasterId r:id="rId130"/>
  </p:handoutMasterIdLst>
  <p:sldIdLst>
    <p:sldId id="256" r:id="rId2"/>
    <p:sldId id="850" r:id="rId3"/>
    <p:sldId id="257" r:id="rId4"/>
    <p:sldId id="382" r:id="rId5"/>
    <p:sldId id="310" r:id="rId6"/>
    <p:sldId id="420" r:id="rId7"/>
    <p:sldId id="959"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1065" r:id="rId24"/>
    <p:sldId id="1066" r:id="rId25"/>
    <p:sldId id="1067" r:id="rId26"/>
    <p:sldId id="1068" r:id="rId27"/>
    <p:sldId id="1069" r:id="rId28"/>
    <p:sldId id="1070" r:id="rId29"/>
    <p:sldId id="1071" r:id="rId30"/>
    <p:sldId id="268" r:id="rId31"/>
    <p:sldId id="259" r:id="rId32"/>
    <p:sldId id="681" r:id="rId33"/>
    <p:sldId id="270" r:id="rId34"/>
    <p:sldId id="1162" r:id="rId35"/>
    <p:sldId id="1163" r:id="rId36"/>
    <p:sldId id="1164" r:id="rId37"/>
    <p:sldId id="1165" r:id="rId38"/>
    <p:sldId id="1166" r:id="rId39"/>
    <p:sldId id="1167" r:id="rId40"/>
    <p:sldId id="1168" r:id="rId41"/>
    <p:sldId id="1169" r:id="rId42"/>
    <p:sldId id="1170" r:id="rId43"/>
    <p:sldId id="1171" r:id="rId44"/>
    <p:sldId id="1172" r:id="rId45"/>
    <p:sldId id="365" r:id="rId46"/>
    <p:sldId id="283" r:id="rId47"/>
    <p:sldId id="503" r:id="rId48"/>
    <p:sldId id="504" r:id="rId49"/>
    <p:sldId id="278" r:id="rId50"/>
    <p:sldId id="279" r:id="rId51"/>
    <p:sldId id="280" r:id="rId52"/>
    <p:sldId id="589" r:id="rId53"/>
    <p:sldId id="285" r:id="rId54"/>
    <p:sldId id="314" r:id="rId55"/>
    <p:sldId id="593" r:id="rId56"/>
    <p:sldId id="315" r:id="rId57"/>
    <p:sldId id="316" r:id="rId58"/>
    <p:sldId id="317" r:id="rId59"/>
    <p:sldId id="1173" r:id="rId60"/>
    <p:sldId id="1253" r:id="rId61"/>
    <p:sldId id="790" r:id="rId62"/>
    <p:sldId id="343" r:id="rId63"/>
    <p:sldId id="344" r:id="rId64"/>
    <p:sldId id="277" r:id="rId65"/>
    <p:sldId id="308" r:id="rId66"/>
    <p:sldId id="460" r:id="rId67"/>
    <p:sldId id="1319" r:id="rId68"/>
    <p:sldId id="1379" r:id="rId69"/>
    <p:sldId id="309" r:id="rId70"/>
    <p:sldId id="422" r:id="rId71"/>
    <p:sldId id="579" r:id="rId72"/>
    <p:sldId id="580" r:id="rId73"/>
    <p:sldId id="581" r:id="rId74"/>
    <p:sldId id="459" r:id="rId75"/>
    <p:sldId id="501" r:id="rId76"/>
    <p:sldId id="505" r:id="rId77"/>
    <p:sldId id="506" r:id="rId78"/>
    <p:sldId id="508" r:id="rId79"/>
    <p:sldId id="509" r:id="rId80"/>
    <p:sldId id="464" r:id="rId81"/>
    <p:sldId id="746" r:id="rId82"/>
    <p:sldId id="653" r:id="rId83"/>
    <p:sldId id="654" r:id="rId84"/>
    <p:sldId id="655" r:id="rId85"/>
    <p:sldId id="656" r:id="rId86"/>
    <p:sldId id="657" r:id="rId87"/>
    <p:sldId id="658" r:id="rId88"/>
    <p:sldId id="659" r:id="rId89"/>
    <p:sldId id="660" r:id="rId90"/>
    <p:sldId id="666" r:id="rId91"/>
    <p:sldId id="667" r:id="rId92"/>
    <p:sldId id="668" r:id="rId93"/>
    <p:sldId id="648" r:id="rId94"/>
    <p:sldId id="649" r:id="rId95"/>
    <p:sldId id="650" r:id="rId96"/>
    <p:sldId id="651" r:id="rId97"/>
    <p:sldId id="652" r:id="rId98"/>
    <p:sldId id="669" r:id="rId99"/>
    <p:sldId id="680" r:id="rId100"/>
    <p:sldId id="670" r:id="rId101"/>
    <p:sldId id="771" r:id="rId102"/>
    <p:sldId id="671" r:id="rId103"/>
    <p:sldId id="672" r:id="rId104"/>
    <p:sldId id="673" r:id="rId105"/>
    <p:sldId id="679" r:id="rId106"/>
    <p:sldId id="772" r:id="rId107"/>
    <p:sldId id="956" r:id="rId108"/>
    <p:sldId id="791" r:id="rId109"/>
    <p:sldId id="957" r:id="rId110"/>
    <p:sldId id="955" r:id="rId111"/>
    <p:sldId id="958" r:id="rId112"/>
    <p:sldId id="261" r:id="rId113"/>
    <p:sldId id="849" r:id="rId114"/>
    <p:sldId id="682" r:id="rId115"/>
    <p:sldId id="1174" r:id="rId116"/>
    <p:sldId id="778" r:id="rId117"/>
    <p:sldId id="779" r:id="rId118"/>
    <p:sldId id="780" r:id="rId119"/>
    <p:sldId id="781" r:id="rId120"/>
    <p:sldId id="782" r:id="rId121"/>
    <p:sldId id="783" r:id="rId122"/>
    <p:sldId id="784" r:id="rId123"/>
    <p:sldId id="785" r:id="rId124"/>
    <p:sldId id="786" r:id="rId125"/>
    <p:sldId id="787" r:id="rId126"/>
    <p:sldId id="788" r:id="rId127"/>
    <p:sldId id="789"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21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2019/7/9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nexedi.com/blog/blog-My.First.Fully.Free.Laptop"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reddit.com/r/Crostini/comments/8ayrnl/creating_other_lxc_container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3" Type="http://schemas.openxmlformats.org/officeDocument/2006/relationships/hyperlink" Target="https://ppaalanen.blogspot.com/2012/03/what-does-egl-do-in-wayland-stack.html" TargetMode="External"/><Relationship Id="rId7" Type="http://schemas.openxmlformats.org/officeDocument/2006/relationships/hyperlink" Target="https://news.ycombinator.com/item?id=15133956"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p>
          <a:p>
            <a:r>
              <a:rPr lang="en-US" altLang="zh-CN" dirty="0"/>
              <a:t>Ex.</a:t>
            </a:r>
          </a:p>
          <a:p>
            <a:r>
              <a:rPr lang="en-US" altLang="zh-CN" dirty="0" err="1"/>
              <a:t>cros_workon</a:t>
            </a:r>
            <a:r>
              <a:rPr lang="en-US" altLang="zh-CN" dirty="0"/>
              <a:t> --board=${BOARD} --all list</a:t>
            </a:r>
          </a:p>
          <a:p>
            <a:r>
              <a:rPr lang="en-US" altLang="zh-CN" dirty="0"/>
              <a:t>Will list all packages that comply to the standards as following:</a:t>
            </a:r>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p>
          <a:p>
            <a:r>
              <a:rPr lang="zh-CN" altLang="en-US" sz="1400" dirty="0">
                <a:solidFill>
                  <a:schemeClr val="tx1"/>
                </a:solidFill>
                <a:uFillTx/>
              </a:rPr>
              <a:t>This command:</a:t>
            </a: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p>
          <a:p>
            <a:pPr marL="171450" indent="-171450">
              <a:buFont typeface="Arial" charset="0"/>
              <a:buChar char="•"/>
            </a:pPr>
            <a:r>
              <a:rPr lang="zh-CN" altLang="en-US" sz="1400" dirty="0">
                <a:solidFill>
                  <a:schemeClr val="tx1"/>
                </a:solidFill>
                <a:uFillTx/>
              </a:rPr>
              <a:t>Indicates that you'd like to build from source every time.</a:t>
            </a: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Upstart Reference: https://www.ibm.com/developerworks/cn/linux/1407_liuming_init2/index.html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Systemd Reference: https://www.ibm.com/developerworks/cn/linux/1407_liuming_init3/index.html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p>
          <a:p>
            <a:r>
              <a:rPr lang="x-none" altLang="en-US" sz="1400">
                <a:solidFill>
                  <a:schemeClr val="tx1"/>
                </a:solidFill>
                <a:uFillTx/>
              </a:rPr>
              <a:t>make.conf - custom settings for Portage, Key variables defined in /etc/make.conf</a:t>
            </a: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p>
          <a:p>
            <a:r>
              <a:rPr lang="x-none" altLang="en-US" sz="1400">
                <a:solidFill>
                  <a:schemeClr val="tx1"/>
                </a:solidFill>
                <a:uFillTx/>
              </a:rPr>
              <a:t>Portage files Reference: https://wiki.gentoo.org/wiki/Handbook:AMD64/Portage/Files</a:t>
            </a:r>
          </a:p>
          <a:p>
            <a:r>
              <a:rPr lang="x-none" altLang="en-US" sz="1400">
                <a:solidFill>
                  <a:schemeClr val="tx1"/>
                </a:solidFill>
                <a:uFillTx/>
              </a:rPr>
              <a:t>http://jasonblog.github.io/note/design_pattern/index.html</a:t>
            </a: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diff --git </a:t>
            </a:r>
          </a:p>
          <a:p>
            <a:r>
              <a:rPr lang="en-US"/>
              <a:t>a/src/mainboard/intel/leafhill/brd_gpio.h </a:t>
            </a:r>
          </a:p>
          <a:p>
            <a:r>
              <a:rPr lang="en-US"/>
              <a:t>b/src/mainboard/intel/leafhill/brd_gpio.h</a:t>
            </a:r>
          </a:p>
          <a:p>
            <a:r>
              <a:rPr lang="en-US"/>
              <a:t>index 18d130b..ca99f11 100644</a:t>
            </a:r>
          </a:p>
          <a:p>
            <a:r>
              <a:rPr lang="en-US"/>
              <a:t>--- </a:t>
            </a:r>
          </a:p>
          <a:p>
            <a:r>
              <a:rPr lang="en-US"/>
              <a:t>a/src/mainboard/intel/leafhill/brd_gpio.h</a:t>
            </a:r>
          </a:p>
          <a:p>
            <a:r>
              <a:rPr lang="en-US"/>
              <a:t>+++ </a:t>
            </a:r>
          </a:p>
          <a:p>
            <a:r>
              <a:rPr lang="en-US"/>
              <a:t>b/src/mainboard/intel/leafhill/brd_gpio.h</a:t>
            </a:r>
          </a:p>
          <a:p>
            <a:r>
              <a:rPr lang="en-US"/>
              <a:t>@@ </a:t>
            </a:r>
          </a:p>
          <a:p>
            <a:r>
              <a:rPr lang="en-US"/>
              <a:t>-46,4</a:t>
            </a:r>
          </a:p>
          <a:p>
            <a:r>
              <a:rPr lang="en-US"/>
              <a:t> +46,9 </a:t>
            </a:r>
          </a:p>
          <a:p>
            <a:r>
              <a:rPr lang="en-US"/>
              <a:t>@@   static </a:t>
            </a:r>
          </a:p>
          <a:p>
            <a:r>
              <a:rPr lang="en-US"/>
              <a:t>const </a:t>
            </a:r>
          </a:p>
          <a:p>
            <a:r>
              <a:rPr lang="en-US"/>
              <a:t>struct </a:t>
            </a:r>
          </a:p>
          <a:p>
            <a:r>
              <a:rPr lang="en-US"/>
              <a:t>pad_config </a:t>
            </a:r>
          </a:p>
          <a:p>
            <a:r>
              <a:rPr lang="en-US"/>
              <a:t>gpio_table[] </a:t>
            </a:r>
          </a:p>
          <a:p>
            <a:r>
              <a:rPr lang="en-US"/>
              <a:t>= {</a:t>
            </a:r>
          </a:p>
          <a:p>
            <a:r>
              <a:rPr lang="en-US"/>
              <a:t>PAD_CFG_NF(SMB_CLK, </a:t>
            </a:r>
          </a:p>
          <a:p>
            <a:r>
              <a:rPr lang="en-US"/>
              <a:t>NATIVE, </a:t>
            </a:r>
          </a:p>
          <a:p>
            <a:r>
              <a:rPr lang="en-US"/>
              <a:t>DEEP, </a:t>
            </a:r>
          </a:p>
          <a:p>
            <a:r>
              <a:rPr lang="en-US"/>
              <a:t>NF1),</a:t>
            </a:r>
          </a:p>
          <a:p>
            <a:r>
              <a:rPr lang="en-US"/>
              <a:t>PAD_CFG_NF(SMB_DATA, </a:t>
            </a:r>
          </a:p>
          <a:p>
            <a:r>
              <a:rPr lang="en-US"/>
              <a:t>NATIVE, </a:t>
            </a:r>
          </a:p>
          <a:p>
            <a:r>
              <a:rPr lang="en-US"/>
              <a:t>DEEP, </a:t>
            </a:r>
          </a:p>
          <a:p>
            <a:r>
              <a:rPr lang="en-US"/>
              <a:t>NF1),</a:t>
            </a:r>
          </a:p>
          <a:p>
            <a:r>
              <a:rPr lang="en-US"/>
              <a:t>+</a:t>
            </a:r>
          </a:p>
          <a:p>
            <a:r>
              <a:rPr lang="en-US"/>
              <a:t>+#ifdef </a:t>
            </a:r>
          </a:p>
          <a:p>
            <a:r>
              <a:rPr lang="en-US"/>
              <a:t>CONFIG_BOARD_INTEL_LEAFHILL</a:t>
            </a:r>
          </a:p>
          <a:p>
            <a:r>
              <a:rPr lang="en-US"/>
              <a:t>+        /// </a:t>
            </a:r>
          </a:p>
          <a:p>
            <a:r>
              <a:rPr lang="en-US"/>
              <a:t>Added </a:t>
            </a:r>
          </a:p>
          <a:p>
            <a:r>
              <a:rPr lang="en-US"/>
              <a:t>feature </a:t>
            </a:r>
          </a:p>
          <a:p>
            <a:r>
              <a:rPr lang="en-US"/>
              <a:t>to   enable </a:t>
            </a:r>
          </a:p>
          <a:p>
            <a:r>
              <a:rPr lang="en-US"/>
              <a:t>USB power </a:t>
            </a:r>
          </a:p>
          <a:p>
            <a:r>
              <a:rPr lang="en-US"/>
              <a:t>for USB</a:t>
            </a:r>
          </a:p>
          <a:p>
            <a:r>
              <a:rPr lang="en-US"/>
              <a:t> devices,</a:t>
            </a:r>
          </a:p>
          <a:p>
            <a:r>
              <a:rPr lang="en-US"/>
              <a:t>specifically </a:t>
            </a:r>
          </a:p>
          <a:p>
            <a:r>
              <a:rPr lang="en-US"/>
              <a:t>keyboard </a:t>
            </a:r>
          </a:p>
          <a:p>
            <a:r>
              <a:rPr lang="en-US"/>
              <a:t>and </a:t>
            </a:r>
          </a:p>
          <a:p>
            <a:r>
              <a:rPr lang="en-US"/>
              <a:t>mouse.</a:t>
            </a:r>
          </a:p>
          <a:p>
            <a:r>
              <a:rPr lang="en-US"/>
              <a:t>+        PAD_CFG_GPO_IOSSTATE_IOSTERM(GPIO_23, 1, </a:t>
            </a:r>
          </a:p>
          <a:p>
            <a:r>
              <a:rPr lang="en-US"/>
              <a:t>DEEP, </a:t>
            </a:r>
          </a:p>
          <a:p>
            <a:r>
              <a:rPr lang="en-US"/>
              <a:t>DN_20K, TxLASTRxE,</a:t>
            </a:r>
          </a:p>
          <a:p>
            <a:r>
              <a:rPr lang="en-US"/>
              <a:t>SAME), </a:t>
            </a:r>
          </a:p>
          <a:p>
            <a:r>
              <a:rPr lang="en-US"/>
              <a:t>/// </a:t>
            </a:r>
          </a:p>
          <a:p>
            <a:r>
              <a:rPr lang="en-US"/>
              <a:t>Feature:</a:t>
            </a:r>
          </a:p>
          <a:p>
            <a:r>
              <a:rPr lang="en-US"/>
              <a:t> LB   USB </a:t>
            </a:r>
          </a:p>
          <a:p>
            <a:r>
              <a:rPr lang="en-US"/>
              <a:t>Power </a:t>
            </a:r>
          </a:p>
          <a:p>
            <a:r>
              <a:rPr lang="en-US"/>
              <a:t>in   LFH</a:t>
            </a:r>
          </a:p>
          <a:p>
            <a:r>
              <a:rPr lang="en-US"/>
              <a:t>+#endif</a:t>
            </a:r>
          </a:p>
          <a:p>
            <a:r>
              <a:rPr lang="en-US"/>
              <a:t>};</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p>
          <a:p>
            <a:r>
              <a:rPr lang="en-US" altLang="zh-CN"/>
              <a:t>Port Coreboot to a new board: https://www.youtube.com/watch?v=8wPskpLHFIo&amp;t=17s</a:t>
            </a:r>
          </a:p>
          <a:p>
            <a:r>
              <a:rPr lang="en-US" altLang="zh-CN"/>
              <a:t>Port Coreboot to x86 platform: https://www.youtube.com/watch?v=HKJNJh6JW_Y&amp;t=31s</a:t>
            </a:r>
          </a:p>
          <a:p>
            <a:r>
              <a:rPr lang="en-US" altLang="zh-CN"/>
              <a:t>Depthcharge: The Chromium OS Bootloader: https://www.youtube.com/watch?v=6ZKeDGI75vw&amp;t=369s</a:t>
            </a:r>
          </a:p>
          <a:p>
            <a:r>
              <a:rPr lang="en-US" altLang="zh-CN"/>
              <a:t>Chrome OS Embedded Controller: https://www.youtube.com/watch?v=Ie7LRGgCXC8</a:t>
            </a:r>
          </a:p>
          <a:p>
            <a:r>
              <a:rPr lang="en-US" altLang="zh-CN"/>
              <a:t>Summit:</a:t>
            </a:r>
          </a:p>
          <a:p>
            <a:r>
              <a:rPr lang="en-US" altLang="zh-CN"/>
              <a:t>https://www.chromium.org/chromium-os/2014-firmware-summit</a:t>
            </a:r>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https://lwn.net/Articles/365835/</a:t>
            </a:r>
          </a:p>
          <a:p>
            <a:r>
              <a:rPr lang="x-none" altLang="en-US"/>
              <a:t>https://lwn.net/Articles/366796/</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https://wiki.ith.intel.com/display/CTSNMPDBG/Debugging+Technologies+in+Linux#DebuggingTechnologiesinLinux-_Toc336521078</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r>
              <a:rPr lang="x-none" altLang="en-US"/>
              <a:t>:</a:t>
            </a:r>
          </a:p>
          <a:p>
            <a:r>
              <a:rPr lang="x-none" altLang="en-US"/>
              <a:t>http://www.linuxforu.com/2011/01/understanding-a-kernel-oops/</a:t>
            </a:r>
          </a:p>
          <a:p>
            <a:r>
              <a:rPr lang="x-none" altLang="en-US"/>
              <a:t>http://article.gmane.org/gmane.linux.kernel/624292</a:t>
            </a:r>
          </a:p>
          <a:p>
            <a:r>
              <a:rPr lang="x-none" altLang="en-US"/>
              <a:t>http://lkml.indiana.edu/hypermail/linux/kernel/0303.1/0009.html</a:t>
            </a:r>
          </a:p>
          <a:p>
            <a:r>
              <a:rPr lang="en-US"/>
              <a:t>http://kernel.org/pub/linux/kernel/people/jwessel/kdb</a:t>
            </a:r>
          </a:p>
          <a:p>
            <a:r>
              <a:rPr lang="en-US"/>
              <a:t>http://www.linuxfordevices.com/c/a/Linux-For-Devices-Articles/Inside-the-kernel-debugger-KDB/kernel-device-drivers-rmll2010.pdf</a:t>
            </a:r>
          </a:p>
          <a:p>
            <a:r>
              <a:rPr lang="en-US"/>
              <a:t>kgdb_kdb_modesetting.ppt</a:t>
            </a:r>
          </a:p>
          <a:p>
            <a:r>
              <a:rPr lang="en-US"/>
              <a:t>http://www.redbooks.ibm.com/redbooks/pdfs/sg244641.pdf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p>
          <a:p>
            <a:r>
              <a:rPr lang="en-US" altLang="zh-CN" dirty="0"/>
              <a:t>https://www.reddit.com/r/Crostini/</a:t>
            </a:r>
          </a:p>
          <a:p>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https://blog.simos.info/a-closer-look-at-chrome-os-using-lxd-to-run-linux-gui-apps-project-crostini/#The%20Chrome%20OS%20deb%20package%20repository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https://wiki.ith.intel.com/display/ChromeOS/Crostini</a:t>
            </a:r>
          </a:p>
          <a:p>
            <a:r>
              <a:rPr lang="x-none" altLang="en-US"/>
              <a:t>https://www.cyberciti.biz/faq/installing-kvm-on-ubuntu-16-04-lts-server/</a:t>
            </a:r>
          </a:p>
          <a:p>
            <a:r>
              <a:rPr lang="x-none" altLang="en-US"/>
              <a:t>https://www.hiroom2.com/2016/07/11/ubuntu-16-04-install-kvm-and-run-virtual-machine/</a:t>
            </a:r>
          </a:p>
          <a:p>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p>
          <a:p>
            <a:r>
              <a:rPr lang="en-US" altLang="zh-CN" sz="1800"/>
              <a:t>https://mp.weixin.qq.com/s?__biz=MzI4MzAwNTQ3NQ==&amp;mid=209866190&amp;idx=1&amp;sn=0ee75509eb2fab454009125e0a8c6437&amp;scene=0#rd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p>
          <a:p>
            <a:r>
              <a:rPr lang="en-US" altLang="zh-CN"/>
              <a:t>https://gitai.me/2017/03/18/gui-of-chromeos/</a:t>
            </a:r>
          </a:p>
          <a:p>
            <a:r>
              <a:rPr lang="en-US" altLang="zh-CN"/>
              <a:t>https://www.x.org/wiki/Events/XDC2016/Program/Arcpp_Graphics.pdf</a:t>
            </a:r>
          </a:p>
          <a:p>
            <a:r>
              <a:rPr lang="en-US" altLang="zh-CN"/>
              <a:t>Ozone Reference: </a:t>
            </a:r>
          </a:p>
          <a:p>
            <a:r>
              <a:rPr lang="en-US" altLang="zh-CN"/>
              <a:t>https://software.intel.com/en-us/blogs/2014/10/23/chromium-ozone-gbm-explained</a:t>
            </a:r>
          </a:p>
          <a:p>
            <a:r>
              <a:rPr lang="en-US" altLang="zh-CN"/>
              <a:t>https://chromium.googlesource.com/chromium/src/+/lkgr/docs/ozone_overview.md</a:t>
            </a:r>
          </a:p>
          <a:p>
            <a:r>
              <a:rPr lang="zh-CN" altLang="en-US"/>
              <a:t>初识Wayland（X、Mir）</a:t>
            </a:r>
            <a:r>
              <a:rPr lang="en-US" altLang="zh-CN"/>
              <a:t>:  </a:t>
            </a:r>
            <a:r>
              <a:rPr lang="zh-CN" altLang="en-US"/>
              <a:t>http://os.51cto.com/art/201011/233447_all.htm</a:t>
            </a:r>
          </a:p>
          <a:p>
            <a:r>
              <a:rPr lang="en-US" altLang="zh-CN"/>
              <a:t>Direct Render Manager: https://wikivisually.com/wiki/Direct_Rendering_Manager</a:t>
            </a:r>
          </a:p>
          <a:p>
            <a:r>
              <a:rPr lang="en-US" altLang="zh-CN"/>
              <a:t>Reference on Computer Gfx: http://www.opengpu.org/forum.php?mod=viewthread&amp;tid=326</a:t>
            </a:r>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p>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p>
          <a:p>
            <a:r>
              <a:rPr lang="zh-CN" altLang="en-US"/>
              <a:t>• headless：和noop-renderer配合使用，可以在没有窗口系统的机子（比如server上）测试逻辑。</a:t>
            </a:r>
          </a:p>
          <a:p>
            <a:r>
              <a:rPr lang="zh-CN" altLang="en-US"/>
              <a:t>• RPI：用于Raspberry Pi平台。</a:t>
            </a:r>
          </a:p>
          <a:p>
            <a:r>
              <a:rPr lang="zh-CN" altLang="en-US"/>
              <a:t>• RDP：合成后通过RDP传输到RDP peer显示，用于远程桌面。</a:t>
            </a:r>
          </a:p>
          <a:p>
            <a:r>
              <a:rPr lang="zh-CN" altLang="en-US"/>
              <a:t>• DRM：Direct redering manager，桌面上一般用这个。</a:t>
            </a:r>
          </a:p>
          <a:p>
            <a:r>
              <a:rPr lang="zh-CN" altLang="en-US"/>
              <a:t>• x11：Wayland compositor作为X server的client。它可以让Wayland client运行在X11上。</a:t>
            </a:r>
          </a:p>
          <a:p>
            <a:r>
              <a:rPr lang="zh-CN" altLang="en-US"/>
              <a:t>• wayland：Wayland composiotr作为server同时，也作为另一个Wayland compositor的client。用于nested compositor。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p>
          <a:p>
            <a:r>
              <a:rPr lang="zh-CN" altLang="en-US"/>
              <a:t>• libdrm：封装KMS，GEM等图形相关接口。平台相关。</a:t>
            </a:r>
          </a:p>
          <a:p>
            <a:r>
              <a:rPr lang="zh-CN" altLang="en-US"/>
              <a:t>• libffi：用于在运行时根据调用接口描述生成函数跳板并调用。</a:t>
            </a:r>
          </a:p>
          <a:p>
            <a:r>
              <a:rPr lang="zh-CN" altLang="en-US"/>
              <a:t>• pixman：用于像素操作的库，包括region, box等计算。用了许多平台相关的优化。</a:t>
            </a:r>
          </a:p>
          <a:p>
            <a:r>
              <a:rPr lang="zh-CN" altLang="en-US"/>
              <a:t>• cairo：软件渲染库，类似于skia。也有OpenGL后端。</a:t>
            </a:r>
          </a:p>
          <a:p>
            <a:r>
              <a:rPr lang="zh-CN" altLang="en-US"/>
              <a:t>• libinput：输入处理，依赖于mtdev, libudev, libevdev等库。</a:t>
            </a:r>
          </a:p>
          <a:p>
            <a:r>
              <a:rPr lang="zh-CN" altLang="en-US"/>
              <a:t>• libxkbcommon：主要用于键盘处理。</a:t>
            </a:r>
          </a:p>
          <a:p>
            <a:r>
              <a:rPr lang="zh-CN" altLang="en-US"/>
              <a:t>• libjpeg, libpng, libwebp：用于加载各种图片文件，像壁纸，面板和鼠标等都需要。</a:t>
            </a:r>
          </a:p>
          <a:p>
            <a:r>
              <a:rPr lang="en-US" altLang="zh-CN"/>
              <a:t>--------------------------------------------------------------------------------------</a:t>
            </a:r>
          </a:p>
          <a:p>
            <a:r>
              <a:rPr lang="en-US" altLang="zh-CN"/>
              <a:t>Viz, Mus, aura, blink, ash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p>
          <a:p>
            <a:r>
              <a:rPr lang="en-US" altLang="zh-CN"/>
              <a:t>http://www.softpanorama.org/Xwindows/exporting_display.shtml</a:t>
            </a:r>
          </a:p>
          <a:p>
            <a:r>
              <a:rPr lang="en-US" altLang="zh-CN"/>
              <a:t>https://jerry2yang.wordpress.com/2011/10/05/linux-display0-0/</a:t>
            </a:r>
          </a:p>
          <a:p>
            <a:r>
              <a:t>https://askubuntu.com/questions/432255/what-is-the-display-environment-variable</a:t>
            </a:r>
          </a:p>
          <a:p>
            <a:r>
              <a:t>https://www.smarthomebeginner.com/setup-vnc-server-on-ubuntu-linux/</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https://zhuanlan.zhihu.com/p/26172972</a:t>
            </a:r>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89</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90</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91</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92</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For ASL syntax, ACPI SPEC 4.0</a:t>
            </a:r>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93</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p>
          <a:p>
            <a:r>
              <a:rPr lang="x-none" altLang="en-US"/>
              <a:t>/proc/acpi/wakeup</a:t>
            </a:r>
          </a:p>
          <a:p>
            <a:r>
              <a:rPr lang="x-none" altLang="en-US"/>
              <a:t>/sys/bus/usb/devices/&lt;dev #&gt;/power/wakeup</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94</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Collecting and analyzing Linux kernel crashes - Kdump: https://www.dedoimedo.com/computers/kdump.html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95</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p>
          <a:p>
            <a:r>
              <a:rPr lang="x-none" altLang="en-US"/>
              <a:t>1. /etc/init.d/bluetooth --&gt; ps aux | grep blueoothd --&gt; /etc/bluetooth/uart</a:t>
            </a:r>
          </a:p>
          <a:p>
            <a:r>
              <a:rPr lang="x-none" altLang="en-US"/>
              <a:t>All of above should be presented.</a:t>
            </a:r>
          </a:p>
          <a:p>
            <a:r>
              <a:rPr lang="x-none" altLang="en-US"/>
              <a:t>Reference:</a:t>
            </a:r>
          </a:p>
          <a:p>
            <a:r>
              <a:rPr lang="x-none" altLang="en-US"/>
              <a:t>https://forum.khadas.com/t/add-bluetooth-support-for-ubuntu/593</a:t>
            </a:r>
          </a:p>
          <a:p>
            <a:r>
              <a:rPr lang="x-none" altLang="en-US"/>
              <a:t>https://hk.saowen.com/a/427f6dbad9d9dc40d9874ee86a404b2b6eda891c5257d3b09feb74f065d8e2e7</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p>
          <a:p>
            <a:r>
              <a:rPr lang="x-none" altLang="en-US">
                <a:sym typeface="+mn-ea"/>
              </a:rPr>
              <a:t>https://lists.yoctoproject.org/pipermail/linux-yocto/2013-December/001673.html</a:t>
            </a: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p>
          <a:p>
            <a:r>
              <a:rPr lang="en-US" altLang="zh-CN" dirty="0"/>
              <a:t>The locations in order of inclusion are:</a:t>
            </a:r>
          </a:p>
          <a:p>
            <a:r>
              <a:rPr lang="en-US" altLang="zh-CN" dirty="0"/>
              <a:t>* </a:t>
            </a:r>
            <a:r>
              <a:rPr lang="en-US" altLang="zh-CN" dirty="0" err="1"/>
              <a:t>src</a:t>
            </a:r>
            <a:r>
              <a:rPr lang="en-US" altLang="zh-CN" dirty="0"/>
              <a:t>/overlays/overlay-&lt;board&gt;</a:t>
            </a:r>
          </a:p>
          <a:p>
            <a:r>
              <a:rPr lang="en-US" altLang="zh-CN" dirty="0"/>
              <a:t>* </a:t>
            </a:r>
            <a:r>
              <a:rPr lang="en-US" altLang="zh-CN" dirty="0" err="1"/>
              <a:t>src</a:t>
            </a:r>
            <a:r>
              <a:rPr lang="en-US" altLang="zh-CN" dirty="0"/>
              <a:t>/overlays/overlay-variant-&lt;board&gt;-variant</a:t>
            </a:r>
          </a:p>
          <a:p>
            <a:r>
              <a:rPr lang="en-US" altLang="zh-CN" dirty="0"/>
              <a:t>* </a:t>
            </a:r>
            <a:r>
              <a:rPr lang="en-US" altLang="zh-CN" dirty="0" err="1"/>
              <a:t>src</a:t>
            </a:r>
            <a:r>
              <a:rPr lang="en-US" altLang="zh-CN" dirty="0"/>
              <a:t>/private-overlays/overlay-&lt;board&gt;-private</a:t>
            </a:r>
          </a:p>
          <a:p>
            <a:r>
              <a:rPr lang="en-US" altLang="zh-CN" dirty="0"/>
              <a:t>* </a:t>
            </a:r>
            <a:r>
              <a:rPr lang="en-US" altLang="zh-CN" dirty="0" err="1"/>
              <a:t>src</a:t>
            </a:r>
            <a:r>
              <a:rPr lang="en-US" altLang="zh-CN" dirty="0"/>
              <a:t>/private-overlays/overlay-variant-&lt;board&gt;-&lt;variant&gt;-private</a:t>
            </a:r>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https://chromium.googlesource.com/chromium/src/+/85639cd097b59c206ad3e910d8c5978bda77fe91/docs/README.md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Python Generic Usage:</a:t>
            </a:r>
          </a:p>
          <a:p>
            <a:endParaRPr lang="x-none" altLang="en-US"/>
          </a:p>
          <a:p>
            <a:r>
              <a:rPr lang="x-none" altLang="en-US" b="1"/>
              <a:t>print(help('modules'))</a:t>
            </a:r>
            <a:r>
              <a:rPr lang="x-none" altLang="en-US"/>
              <a:t>: List all registed modules;</a:t>
            </a:r>
          </a:p>
          <a:p>
            <a:r>
              <a:rPr lang="x-none" altLang="en-US" b="1"/>
              <a:t>import moduleName -&gt; dir(moduleName) --&gt; help(moduleName.funcName) or help(moduleName.className)</a:t>
            </a:r>
            <a:r>
              <a:rPr lang="x-none" altLang="en-US"/>
              <a:t>: Print out all exposed funcs and classes defined in the specified 'moduleName', and print out the detail message of the specified func and class specified;</a:t>
            </a:r>
          </a:p>
          <a:p>
            <a:r>
              <a:rPr lang="x-none" altLang="en-US"/>
              <a:t>help('moduleName'): Print out detail exposed classes and methods defined in the specified 'moduleName'</a:t>
            </a:r>
          </a:p>
          <a:p>
            <a:r>
              <a:rPr lang="x-none" altLang="en-US"/>
              <a:t>print(help('graphviz.Digraph')): Print out detail help message of specified defined class named 'Digraph' inside module 'graphviz'</a:t>
            </a:r>
          </a:p>
          <a:p>
            <a:r>
              <a:rPr lang="x-none" altLang="en-US"/>
              <a:t>help('graphviz.pipe'): Print out detail help message of specified defined method named 'pipe()' inside module 'graphviz'</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101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Process Models: https://www.chromium.org/developers/design-documents/process-models</a:t>
            </a:r>
          </a:p>
          <a:p>
            <a:r>
              <a:rPr lang="en-US" altLang="zh-CN"/>
              <a:t>Sandboxing Chrome OS system services: https://dev.chromium.org/chromium-os/developer-guide/chromium-os-sandboxing</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105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t>108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109</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p>
          <a:p>
            <a:r>
              <a:rPr lang="zh-CN" altLang="en-US"/>
              <a:t>http://moi.vonos.net/linux/graphics-stack/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p>
          <a:p>
            <a:r>
              <a:rPr lang="en-US" dirty="0"/>
              <a:t>Local </a:t>
            </a:r>
            <a:r>
              <a:rPr lang="en-US" dirty="0" err="1"/>
              <a:t>Manifest是对manifest.xml的一种扩展</a:t>
            </a:r>
            <a:r>
              <a:rPr lang="en-US" dirty="0"/>
              <a:t>。</a:t>
            </a:r>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https://help.ubuntu.com/community/InstallingANewHardDrive</a:t>
            </a:r>
          </a:p>
          <a:p>
            <a:r>
              <a:rPr lang="x-none" altLang="en-US"/>
              <a:t>http://bardliao.pixnet.net/blog/post/43389318-linux-alsa-soc-codec-driver</a:t>
            </a:r>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114</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https://www.alsa-project.org/main/index.php/ALSA_topology</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115</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Remap Knowledge : http://elinux.org/images/a/a3/Regmap-_The_Power_of_Subsystems_and_Abstractions.pdf</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127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p>
          <a:p>
            <a:r>
              <a:rPr lang="en-US" altLang="zh-CN" dirty="0"/>
              <a:t>* profiles/</a:t>
            </a:r>
            <a:r>
              <a:rPr lang="en-US" altLang="zh-CN" dirty="0" err="1"/>
              <a:t>repo_name</a:t>
            </a:r>
            <a:r>
              <a:rPr lang="en-US" altLang="zh-CN" dirty="0"/>
              <a:t>: Unique name</a:t>
            </a:r>
          </a:p>
          <a:p>
            <a:r>
              <a:rPr lang="x-none" altLang="en-US" dirty="0"/>
              <a:t>* profiles/base/make.defaults: Specifies "USE=xxx", i.e. USE="${USE} vulkan"</a:t>
            </a:r>
          </a:p>
          <a:p>
            <a:r>
              <a:rPr lang="en-US" altLang="zh-CN" dirty="0"/>
              <a:t>* </a:t>
            </a:r>
            <a:r>
              <a:rPr lang="en-US" altLang="zh-CN" dirty="0" err="1"/>
              <a:t>make.conf</a:t>
            </a:r>
            <a:r>
              <a:rPr lang="en-US" altLang="zh-CN" dirty="0"/>
              <a:t>: Defines build info</a:t>
            </a:r>
          </a:p>
          <a:p>
            <a:r>
              <a:rPr lang="en-US" altLang="zh-CN" dirty="0"/>
              <a:t>* </a:t>
            </a:r>
            <a:r>
              <a:rPr lang="en-US" altLang="zh-CN" dirty="0" err="1"/>
              <a:t>toolchain.conf</a:t>
            </a:r>
            <a:r>
              <a:rPr lang="en-US" altLang="zh-CN" dirty="0"/>
              <a:t>: Defines the toolchain</a:t>
            </a:r>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p>
          <a:p>
            <a:r>
              <a:rPr lang="x-none" altLang="en-US" dirty="0"/>
              <a:t>    EAPI：Portage 系统已经为我们编写了许多有用的 Bash 函数，将 EAPI 的值设为 5 表示我们要用目前最新的 Bash 函数。这个变量必须要在 ebuild 文件头之后进行设定。</a:t>
            </a:r>
          </a:p>
          <a:p>
            <a:r>
              <a:rPr lang="x-none" altLang="en-US" dirty="0"/>
              <a:t>    DESCRIPTION：这个变量存储了 hello-world 这个软件包的简介信息。</a:t>
            </a:r>
          </a:p>
          <a:p>
            <a:r>
              <a:rPr lang="x-none" altLang="en-US" dirty="0"/>
              <a:t>    HOMEPAGE：定义了 hello-world 这个软件包的项目主页。</a:t>
            </a:r>
          </a:p>
          <a:p>
            <a:r>
              <a:rPr lang="x-none" altLang="en-US" dirty="0"/>
              <a:t>    LICENSE：定义了 hello-world 这个软件包所使用的许可证，例如 LGPL，GPL V2，GPL V3，MIT 等。</a:t>
            </a:r>
          </a:p>
          <a:p>
            <a:r>
              <a:rPr lang="x-none" altLang="en-US" dirty="0"/>
              <a:t>    KEYWORDS：如果你期望 hello-world 这个软件包能够安装在你的机器上，那么 KEYWORDS 变量的值必须要包含你在 /etc/make.conf 中所设定的 ACCEPT_KEYWORDS 值。</a:t>
            </a:r>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36180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87218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65215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79931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90140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94672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0766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24678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470963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4CD076-85EF-437E-9CB9-D84CF1A7258A}"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t>‹#›</a:t>
            </a:fld>
            <a:endParaRPr lang="en-US"/>
          </a:p>
        </p:txBody>
      </p:sp>
    </p:spTree>
    <p:extLst>
      <p:ext uri="{BB962C8B-B14F-4D97-AF65-F5344CB8AC3E}">
        <p14:creationId xmlns:p14="http://schemas.microsoft.com/office/powerpoint/2010/main" val="142682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0389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88379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47687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63829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80875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378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0425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93486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endParaRPr lang="zh-CN"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4057837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hyperlink" Target="#doc_chap5"/><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wiki.gentoo.org/index.html"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xxxx/hello-world-1.0.tar.gz"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normAutofit fontScale="92500" lnSpcReduction="10000"/>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80000" lnSpcReduction="10000"/>
          </a:bodyPr>
          <a:lstStyle/>
          <a:p>
            <a:pPr fontAlgn="auto">
              <a:lnSpc>
                <a:spcPct val="150000"/>
              </a:lnSpc>
            </a:pPr>
            <a:r>
              <a:rPr lang="x-none" altLang="en-US" dirty="0"/>
              <a:t>Test your images on QEMU (optional)</a:t>
            </a:r>
          </a:p>
          <a:p>
            <a:pPr lvl="1" fontAlgn="auto">
              <a:lnSpc>
                <a:spcPct val="150000"/>
              </a:lnSpc>
            </a:pPr>
            <a:r>
              <a:rPr lang="x-none" altLang="en-US" dirty="0"/>
              <a:t>Assume you have QEMU at system-wide ($ sudo apt-get install qemu-kvm), and remember to turn on visualization in BIOS</a:t>
            </a:r>
          </a:p>
          <a:p>
            <a:pPr lvl="1" fontAlgn="auto">
              <a:lnSpc>
                <a:spcPct val="150000"/>
              </a:lnSpc>
            </a:pPr>
            <a:r>
              <a:rPr lang="x-none" altLang="en-US" dirty="0"/>
              <a:t>Build image for QEMU (inside chroot)</a:t>
            </a:r>
          </a:p>
          <a:p>
            <a:pPr lvl="2" fontAlgn="auto">
              <a:lnSpc>
                <a:spcPct val="150000"/>
              </a:lnSpc>
            </a:pPr>
            <a:r>
              <a:rPr lang="x-none" altLang="en-US" dirty="0"/>
              <a:t>(cr) $ ./image_to_vm.sh --from=../build/images/your_platform_name/latest --board=${BOARD}</a:t>
            </a:r>
          </a:p>
          <a:p>
            <a:pPr lvl="2" fontAlgn="auto">
              <a:lnSpc>
                <a:spcPct val="150000"/>
              </a:lnSpc>
            </a:pPr>
            <a:r>
              <a:rPr lang="x-none" altLang="en-US" dirty="0"/>
              <a:t>Launch QEMU with image (outside chroot)</a:t>
            </a:r>
          </a:p>
          <a:p>
            <a:pPr lvl="2" fontAlgn="auto">
              <a:lnSpc>
                <a:spcPct val="150000"/>
              </a:lnSpc>
            </a:pPr>
            <a:r>
              <a:rPr lang="x-none" altLang="en-US" dirty="0"/>
              <a:t>$ sudo kvm -m 2048 -hda src/build/images/auron/latest/chromiumos_qemu_image.bin -net nic,model=e1000 -net user</a:t>
            </a:r>
          </a:p>
          <a:p>
            <a:pPr lvl="2" fontAlgn="auto">
              <a:lnSpc>
                <a:spcPct val="150000"/>
              </a:lnSpc>
            </a:pPr>
            <a:r>
              <a:rPr lang="x-none" altLang="en-US" dirty="0"/>
              <a:t>(cr) $ sudo qemu-system-x86_64 -enable-kvm -m 1024 -cpu Broadwell -net nic,model=e1000 -net user -hda /mnt/host/source/src/build/images/fox_wtm2/latest/chromiumos_qemu_image.bin</a:t>
            </a:r>
          </a:p>
          <a:p>
            <a:pPr lvl="2" fontAlgn="auto">
              <a:lnSpc>
                <a:spcPct val="15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2"/>
          <a:stretch>
            <a:fillRect/>
          </a:stretch>
        </p:blipFill>
        <p:spPr>
          <a:xfrm>
            <a:off x="6636385" y="857885"/>
            <a:ext cx="2514600" cy="2027555"/>
          </a:xfrm>
          <a:prstGeom prst="rect">
            <a:avLst/>
          </a:prstGeom>
        </p:spPr>
      </p:pic>
      <p:pic>
        <p:nvPicPr>
          <p:cNvPr id="5" name="Picture 4"/>
          <p:cNvPicPr>
            <a:picLocks noChangeAspect="1"/>
          </p:cNvPicPr>
          <p:nvPr/>
        </p:nvPicPr>
        <p:blipFill>
          <a:blip r:embed="rId3"/>
          <a:stretch>
            <a:fillRect/>
          </a:stretch>
        </p:blipFill>
        <p:spPr>
          <a:xfrm>
            <a:off x="6648450" y="3870960"/>
            <a:ext cx="2691765" cy="2177415"/>
          </a:xfrm>
          <a:prstGeom prst="rect">
            <a:avLst/>
          </a:prstGeom>
        </p:spPr>
      </p:pic>
      <p:pic>
        <p:nvPicPr>
          <p:cNvPr id="6" name="Picture 5"/>
          <p:cNvPicPr>
            <a:picLocks noChangeAspect="1"/>
          </p:cNvPicPr>
          <p:nvPr/>
        </p:nvPicPr>
        <p:blipFill>
          <a:blip r:embed="rId4"/>
          <a:stretch>
            <a:fillRect/>
          </a:stretch>
        </p:blipFill>
        <p:spPr>
          <a:xfrm>
            <a:off x="9288145" y="839470"/>
            <a:ext cx="2856865" cy="1838325"/>
          </a:xfrm>
          <a:prstGeom prst="rect">
            <a:avLst/>
          </a:prstGeom>
        </p:spPr>
      </p:pic>
      <p:pic>
        <p:nvPicPr>
          <p:cNvPr id="7" name="Picture 6"/>
          <p:cNvPicPr>
            <a:picLocks noChangeAspect="1"/>
          </p:cNvPicPr>
          <p:nvPr/>
        </p:nvPicPr>
        <p:blipFill>
          <a:blip r:embed="rId5"/>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3"/>
          <a:stretch>
            <a:fillRect/>
          </a:stretch>
        </p:blipFill>
        <p:spPr>
          <a:xfrm>
            <a:off x="571500" y="1590675"/>
            <a:ext cx="11049000" cy="505269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70000" lnSpcReduction="20000"/>
          </a:bodyPr>
          <a:lstStyle/>
          <a:p>
            <a:pPr fontAlgn="auto">
              <a:lnSpc>
                <a:spcPct val="150000"/>
              </a:lnSpc>
            </a:pPr>
            <a:r>
              <a:rPr lang="en-US" altLang="zh-CN"/>
              <a:t>Concepts</a:t>
            </a:r>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p>
          <a:p>
            <a:pPr lvl="0" fontAlgn="auto">
              <a:lnSpc>
                <a:spcPct val="150000"/>
              </a:lnSpc>
            </a:pPr>
            <a:r>
              <a:rPr lang="zh-CN" altLang="en-US"/>
              <a:t>Managing render processes</a:t>
            </a:r>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p>
          <a:p>
            <a:pPr lvl="2" fontAlgn="auto">
              <a:lnSpc>
                <a:spcPct val="150000"/>
              </a:lnSpc>
            </a:pPr>
            <a:r>
              <a:rPr lang="en-US" altLang="zh-CN"/>
              <a:t>IPC in Browser &amp; Renderer: Named pipeline, i.e. socketpair() in Linux</a:t>
            </a:r>
          </a:p>
          <a:p>
            <a:pPr lvl="0" fontAlgn="auto">
              <a:lnSpc>
                <a:spcPct val="150000"/>
              </a:lnSpc>
            </a:pPr>
            <a:r>
              <a:rPr lang="en-US" altLang="zh-CN"/>
              <a:t>Managing views</a:t>
            </a:r>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3"/>
          <a:stretch>
            <a:fillRect/>
          </a:stretch>
        </p:blipFill>
        <p:spPr>
          <a:xfrm>
            <a:off x="7320280" y="1665605"/>
            <a:ext cx="4445000" cy="412115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90000"/>
          </a:bodyPr>
          <a:lstStyle/>
          <a:p>
            <a:pPr fontAlgn="auto">
              <a:lnSpc>
                <a:spcPct val="150000"/>
              </a:lnSpc>
            </a:pPr>
            <a:r>
              <a:rPr lang="zh-CN" altLang="en-US"/>
              <a:t>In the render process:</a:t>
            </a:r>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p>
          <a:p>
            <a:pPr fontAlgn="auto">
              <a:lnSpc>
                <a:spcPct val="150000"/>
              </a:lnSpc>
            </a:pPr>
            <a:r>
              <a:rPr lang="zh-CN" altLang="en-US"/>
              <a:t>In the browser process:</a:t>
            </a:r>
          </a:p>
          <a:p>
            <a:pPr lvl="1" fontAlgn="auto">
              <a:lnSpc>
                <a:spcPct val="150000"/>
              </a:lnSpc>
            </a:pPr>
            <a:r>
              <a:rPr lang="zh-CN" altLang="en-US"/>
              <a:t>The Browser object represents a top-level browser window.</a:t>
            </a:r>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82500" lnSpcReduction="20000"/>
          </a:bodyPr>
          <a:lstStyle/>
          <a:p>
            <a:pPr fontAlgn="auto">
              <a:lnSpc>
                <a:spcPct val="150000"/>
              </a:lnSpc>
            </a:pPr>
            <a:r>
              <a:rPr lang="zh-CN" altLang="en-US"/>
              <a:t>Chromium supports four different models that affect how the browser allocates pages into renderer processes. </a:t>
            </a:r>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p>
          <a:p>
            <a:pPr lvl="1" fontAlgn="auto">
              <a:lnSpc>
                <a:spcPct val="150000"/>
              </a:lnSpc>
            </a:pPr>
            <a:r>
              <a:rPr lang="zh-CN" altLang="en-US"/>
              <a:t>These models differ in whether they reflect the origin of the content, the relationships between tabs, or both.</a:t>
            </a:r>
          </a:p>
          <a:p>
            <a:pPr lvl="0" fontAlgn="auto">
              <a:lnSpc>
                <a:spcPct val="150000"/>
              </a:lnSpc>
            </a:pPr>
            <a:r>
              <a:rPr lang="zh-CN" altLang="en-US"/>
              <a:t>Sandboxes and </a:t>
            </a:r>
            <a:r>
              <a:rPr lang="en-US" altLang="zh-CN"/>
              <a:t>P</a:t>
            </a:r>
            <a:r>
              <a:rPr lang="zh-CN" altLang="en-US"/>
              <a:t>lug-ins</a:t>
            </a:r>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a:bodyPr>
          <a:lstStyle/>
          <a:p>
            <a:r>
              <a:rPr lang="x-none" altLang="en-US"/>
              <a:t>Chromium OS Graphics Stack</a:t>
            </a:r>
          </a:p>
        </p:txBody>
      </p:sp>
      <p:pic>
        <p:nvPicPr>
          <p:cNvPr id="4" name="Content Placeholder 3"/>
          <p:cNvPicPr>
            <a:picLocks noGrp="1" noChangeAspect="1"/>
          </p:cNvPicPr>
          <p:nvPr>
            <p:ph idx="1"/>
          </p:nvPr>
        </p:nvPicPr>
        <p:blipFill>
          <a:blip r:embed="rId3"/>
          <a:stretch>
            <a:fillRect/>
          </a:stretch>
        </p:blipFill>
        <p:spPr>
          <a:xfrm>
            <a:off x="7993380" y="1308100"/>
            <a:ext cx="3743960" cy="1905000"/>
          </a:xfrm>
          <a:prstGeom prst="rect">
            <a:avLst/>
          </a:prstGeom>
        </p:spPr>
      </p:pic>
      <p:pic>
        <p:nvPicPr>
          <p:cNvPr id="5" name="Picture 4"/>
          <p:cNvPicPr>
            <a:picLocks noChangeAspect="1"/>
          </p:cNvPicPr>
          <p:nvPr/>
        </p:nvPicPr>
        <p:blipFill>
          <a:blip r:embed="rId4"/>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p>
          <a:p>
            <a:pPr marL="285750" indent="-285750" algn="l">
              <a:buFont typeface="Arial" charset="0"/>
              <a:buChar char="•"/>
            </a:pPr>
            <a:r>
              <a:rPr lang="en-US" sz="1600"/>
              <a:t>Ozone-gbm is one of the Ozone backends that allows ChromeOS to interact directly with DRM/KMS and evdev to remove the X11 dependency. </a:t>
            </a:r>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5"/>
          <a:stretch>
            <a:fillRect/>
          </a:stretch>
        </p:blipFill>
        <p:spPr>
          <a:xfrm>
            <a:off x="778510" y="4490720"/>
            <a:ext cx="4361815" cy="21431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2"/>
          <a:stretch>
            <a:fillRect/>
          </a:stretch>
        </p:blipFill>
        <p:spPr>
          <a:xfrm>
            <a:off x="257175" y="1800225"/>
            <a:ext cx="11477626" cy="477971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a:bodyPr>
          <a:lstStyle/>
          <a:p>
            <a:r>
              <a:rPr lang="en-US" dirty="0"/>
              <a:t>Linux X-Windows System Architecture</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p>
          <a:p>
            <a:r>
              <a:rPr lang="en-US" dirty="0"/>
              <a:t>The X server itself is composed of a "core", "extension modules", and hardware-specific "drivers".</a:t>
            </a:r>
          </a:p>
          <a:p>
            <a:r>
              <a:rPr lang="en-US" dirty="0"/>
              <a:t>Extension modules add various technologies such as graphics acceleration, video acceleration, font support, compositing, screen resizing, and so forth.</a:t>
            </a:r>
          </a:p>
          <a:p>
            <a:r>
              <a:rPr lang="en-US" dirty="0"/>
              <a:t>Video and input device drivers contain logic for translating between general X operations and the specific register-level operations particular to the given piece of hardware.</a:t>
            </a:r>
          </a:p>
          <a:p>
            <a:r>
              <a:rPr lang="en-US" dirty="0"/>
              <a:t>"the video driver", actually for a given video card there are three different kinds of drivers.</a:t>
            </a:r>
          </a:p>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95"/>
            <a:ext cx="10515600" cy="5455920"/>
          </a:xfrm>
        </p:spPr>
        <p:txBody>
          <a:bodyPr>
            <a:normAutofit fontScale="87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a:bodyPr>
          <a:lstStyle/>
          <a:p>
            <a:r>
              <a:rPr lang="en-US" altLang="zh-CN" dirty="0"/>
              <a:t>Linux Video Display Stack</a:t>
            </a:r>
            <a:endParaRPr lang="zh-CN" altLang="en-US" dirty="0"/>
          </a:p>
        </p:txBody>
      </p:sp>
      <p:pic>
        <p:nvPicPr>
          <p:cNvPr id="4" name="图片 3"/>
          <p:cNvPicPr>
            <a:picLocks noChangeAspect="1"/>
          </p:cNvPicPr>
          <p:nvPr/>
        </p:nvPicPr>
        <p:blipFill>
          <a:blip r:embed="rId2"/>
          <a:stretch>
            <a:fillRect/>
          </a:stretch>
        </p:blipFill>
        <p:spPr>
          <a:xfrm>
            <a:off x="306226" y="1633232"/>
            <a:ext cx="4562338" cy="453644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7793" y="86497"/>
            <a:ext cx="11105002" cy="658972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95000" lnSpcReduction="10000"/>
          </a:bodyPr>
          <a:lstStyle/>
          <a:p>
            <a:pPr fontAlgn="auto">
              <a:lnSpc>
                <a:spcPct val="150000"/>
              </a:lnSpc>
            </a:pPr>
            <a:r>
              <a:rPr lang="zh-CN" altLang="en-US"/>
              <a:t>Selecting the output-device, resolution, and scan-out buffers is called “modesetting”.</a:t>
            </a:r>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7500"/>
          </a:bodyPr>
          <a:lstStyle/>
          <a:p>
            <a:pPr fontAlgn="auto">
              <a:lnSpc>
                <a:spcPct val="150000"/>
              </a:lnSpc>
            </a:pPr>
            <a:r>
              <a:rPr lang="en-US"/>
              <a:t>ALSA System on Chip (ASoC) 架构</a:t>
            </a:r>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7975"/>
            <a:ext cx="10515600" cy="468630"/>
          </a:xfrm>
        </p:spPr>
        <p:txBody>
          <a:bodyPr>
            <a:normAutofit fontScale="90000"/>
          </a:bodyPr>
          <a:lstStyle/>
          <a:p>
            <a:r>
              <a:rPr lang="en-US"/>
              <a:t>ALSA </a:t>
            </a:r>
            <a:r>
              <a:rPr lang="x-none" altLang="en-US"/>
              <a:t>T</a:t>
            </a:r>
            <a:r>
              <a:rPr lang="en-US"/>
              <a:t>opology</a:t>
            </a:r>
          </a:p>
        </p:txBody>
      </p:sp>
      <p:sp>
        <p:nvSpPr>
          <p:cNvPr id="3" name="Content Placeholder 2"/>
          <p:cNvSpPr>
            <a:spLocks noGrp="1"/>
          </p:cNvSpPr>
          <p:nvPr>
            <p:ph idx="1"/>
          </p:nvPr>
        </p:nvSpPr>
        <p:spPr>
          <a:xfrm>
            <a:off x="212725" y="1101090"/>
            <a:ext cx="5000625" cy="5563235"/>
          </a:xfrm>
        </p:spPr>
        <p:txBody>
          <a:bodyPr>
            <a:normAutofit fontScale="90000"/>
          </a:bodyPr>
          <a:lstStyle/>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3"/>
          <a:stretch>
            <a:fillRect/>
          </a:stretch>
        </p:blipFill>
        <p:spPr>
          <a:xfrm>
            <a:off x="5339715" y="1162050"/>
            <a:ext cx="6763385" cy="524954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9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a:bodyPr>
          <a:lstStyle/>
          <a:p>
            <a:pPr fontAlgn="auto">
              <a:lnSpc>
                <a:spcPct val="150000"/>
              </a:lnSpc>
            </a:pPr>
            <a:r>
              <a:rPr lang="zh-CN" altLang="en-US"/>
              <a:t>rt5640_dapm_routes基本上就是个路网，看的方式很简单，就是</a:t>
            </a:r>
          </a:p>
          <a:p>
            <a:pPr lvl="1" fontAlgn="auto">
              <a:lnSpc>
                <a:spcPct val="150000"/>
              </a:lnSpc>
            </a:pPr>
            <a:r>
              <a:rPr lang="zh-CN" altLang="en-US"/>
              <a:t>{终点, 开关, 起点}, 随便举个例:</a:t>
            </a:r>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p>
          <a:p>
            <a:pPr lvl="1" fontAlgn="auto">
              <a:lnSpc>
                <a:spcPct val="150000"/>
              </a:lnSpc>
            </a:pPr>
            <a:r>
              <a:rPr lang="zh-CN" altLang="en-US"/>
              <a:t>如果终点的类型是_MUX的话，命名方式则终点本身就会是一个控制项的名字，中间的开关则是这个控制项的选项之一，例如</a:t>
            </a:r>
          </a:p>
          <a:p>
            <a:pPr lvl="1" fontAlgn="auto">
              <a:lnSpc>
                <a:spcPct val="150000"/>
              </a:lnSpc>
            </a:pPr>
            <a:r>
              <a:rPr lang="zh-CN" altLang="en-US"/>
              <a:t>{"Stereo ADC L2 Mux", "DMIC1", "DMIC L1"}的控制项为"Stereo ADC L2 Mux"。</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67500" lnSpcReduction="20000"/>
          </a:bodyPr>
          <a:lstStyle/>
          <a:p>
            <a:pPr fontAlgn="auto">
              <a:lnSpc>
                <a:spcPct val="150000"/>
              </a:lnSpc>
            </a:pPr>
            <a:r>
              <a:rPr lang="zh-CN" altLang="en-US"/>
              <a:t>rt5640是使用i2c控制的IC，所以我們註冊一個i2c driver</a:t>
            </a:r>
          </a:p>
          <a:p>
            <a:pPr lvl="1" fontAlgn="auto">
              <a:lnSpc>
                <a:spcPct val="150000"/>
              </a:lnSpc>
            </a:pPr>
            <a:r>
              <a:rPr lang="zh-CN" altLang="en-US"/>
              <a:t>static struct i2c_driver rt5640_i2c_driver = {</a:t>
            </a:r>
          </a:p>
          <a:p>
            <a:pPr lvl="1" fontAlgn="auto">
              <a:lnSpc>
                <a:spcPct val="150000"/>
              </a:lnSpc>
            </a:pPr>
            <a:r>
              <a:rPr lang="zh-CN" altLang="en-US"/>
              <a:t>    .driver = {</a:t>
            </a:r>
          </a:p>
          <a:p>
            <a:pPr lvl="1" fontAlgn="auto">
              <a:lnSpc>
                <a:spcPct val="150000"/>
              </a:lnSpc>
            </a:pPr>
            <a:r>
              <a:rPr lang="zh-CN" altLang="en-US"/>
              <a:t>        .name = "rt5640",</a:t>
            </a:r>
          </a:p>
          <a:p>
            <a:pPr lvl="1" fontAlgn="auto">
              <a:lnSpc>
                <a:spcPct val="150000"/>
              </a:lnSpc>
            </a:pPr>
            <a:r>
              <a:rPr lang="zh-CN" altLang="en-US"/>
              <a:t>        .acpi_match_table = ACPI_PTR(rt5640_acpi_match),</a:t>
            </a:r>
          </a:p>
          <a:p>
            <a:pPr lvl="1" fontAlgn="auto">
              <a:lnSpc>
                <a:spcPct val="150000"/>
              </a:lnSpc>
            </a:pPr>
            <a:r>
              <a:rPr lang="zh-CN" altLang="en-US"/>
              <a:t>        .of_match_table = of_match_ptr(rt5640_of_match),</a:t>
            </a:r>
          </a:p>
          <a:p>
            <a:pPr lvl="1" fontAlgn="auto">
              <a:lnSpc>
                <a:spcPct val="150000"/>
              </a:lnSpc>
            </a:pPr>
            <a:r>
              <a:rPr lang="zh-CN" altLang="en-US"/>
              <a:t>    },</a:t>
            </a:r>
          </a:p>
          <a:p>
            <a:pPr lvl="1" fontAlgn="auto">
              <a:lnSpc>
                <a:spcPct val="150000"/>
              </a:lnSpc>
            </a:pPr>
            <a:r>
              <a:rPr lang="zh-CN" altLang="en-US"/>
              <a:t>    .probe = rt5640_i2c_probe,</a:t>
            </a:r>
          </a:p>
          <a:p>
            <a:pPr lvl="1" fontAlgn="auto">
              <a:lnSpc>
                <a:spcPct val="150000"/>
              </a:lnSpc>
            </a:pPr>
            <a:r>
              <a:rPr lang="zh-CN" altLang="en-US"/>
              <a:t>    .remove   = rt5640_i2c_remove,</a:t>
            </a:r>
          </a:p>
          <a:p>
            <a:pPr lvl="1" fontAlgn="auto">
              <a:lnSpc>
                <a:spcPct val="150000"/>
              </a:lnSpc>
            </a:pPr>
            <a:r>
              <a:rPr lang="zh-CN" altLang="en-US"/>
              <a:t>    .id_table = rt5640_i2c_id,</a:t>
            </a:r>
          </a:p>
          <a:p>
            <a:pPr lvl="1" fontAlgn="auto">
              <a:lnSpc>
                <a:spcPct val="150000"/>
              </a:lnSpc>
            </a:pPr>
            <a:r>
              <a:rPr lang="zh-CN" altLang="en-US"/>
              <a:t>};</a:t>
            </a:r>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60000" lnSpcReduction="20000"/>
          </a:bodyPr>
          <a:lstStyle/>
          <a:p>
            <a:pPr fontAlgn="auto">
              <a:lnSpc>
                <a:spcPct val="150000"/>
              </a:lnSpc>
            </a:pPr>
            <a:r>
              <a:rPr lang="zh-CN" altLang="en-US"/>
              <a:t>static const struct regmap_config rt5640_regmap = {</a:t>
            </a:r>
          </a:p>
          <a:p>
            <a:pPr fontAlgn="auto">
              <a:lnSpc>
                <a:spcPct val="150000"/>
              </a:lnSpc>
            </a:pPr>
            <a:r>
              <a:rPr lang="zh-CN" altLang="en-US"/>
              <a:t>    .reg_bits = 8,</a:t>
            </a:r>
          </a:p>
          <a:p>
            <a:pPr fontAlgn="auto">
              <a:lnSpc>
                <a:spcPct val="150000"/>
              </a:lnSpc>
            </a:pPr>
            <a:r>
              <a:rPr lang="zh-CN" altLang="en-US"/>
              <a:t>    .val_bits = 16,    </a:t>
            </a:r>
            <a:r>
              <a:rPr lang="en-US" altLang="zh-CN"/>
              <a:t>// 表示rt5640的暫存器使用8位元地址，有16位元的值，例如0x00暫存器的值為0x0004</a:t>
            </a:r>
          </a:p>
          <a:p>
            <a:pPr fontAlgn="auto">
              <a:lnSpc>
                <a:spcPct val="150000"/>
              </a:lnSpc>
            </a:pPr>
            <a:r>
              <a:rPr lang="zh-CN" altLang="en-US"/>
              <a:t>    .use_single_rw = true,    </a:t>
            </a:r>
            <a:r>
              <a:rPr lang="en-US" altLang="zh-CN"/>
              <a:t>// 表示rt5640一個i2c命令只能讀寫一個暫存器</a:t>
            </a:r>
          </a:p>
          <a:p>
            <a:pPr fontAlgn="auto">
              <a:lnSpc>
                <a:spcPct val="150000"/>
              </a:lnSpc>
            </a:pPr>
            <a:r>
              <a:rPr lang="zh-CN" altLang="en-US"/>
              <a:t>    .max_register = RT5640_VENDOR_ID2 + 1 + (ARRAY_SIZE(rt5640_ranges) *  RT5640_PR_SPACING),  </a:t>
            </a:r>
            <a:r>
              <a:rPr lang="en-US" altLang="zh-CN"/>
              <a:t>// 表示rt5640最大的暫存器的地址</a:t>
            </a:r>
          </a:p>
          <a:p>
            <a:pPr fontAlgn="auto">
              <a:lnSpc>
                <a:spcPct val="150000"/>
              </a:lnSpc>
            </a:pPr>
            <a:r>
              <a:rPr lang="zh-CN" altLang="en-US"/>
              <a:t>    .volatile_reg = rt5640_volatile_register,    </a:t>
            </a:r>
            <a:r>
              <a:rPr lang="en-US" altLang="zh-CN"/>
              <a:t>// return true即代表這個暫存器是屬於volatile暫存器，</a:t>
            </a:r>
          </a:p>
          <a:p>
            <a:pPr fontAlgn="auto">
              <a:lnSpc>
                <a:spcPct val="150000"/>
              </a:lnSpc>
            </a:pPr>
            <a:r>
              <a:rPr lang="en-US" altLang="zh-CN"/>
              <a:t>      // volatile暫存器指的是內容隨時會改變的暫存器，codec driver在讀volatile暫存器時會實際透過I/O介面去讀，而不會去讀cache的值</a:t>
            </a:r>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p>
          <a:p>
            <a:pPr fontAlgn="auto">
              <a:lnSpc>
                <a:spcPct val="150000"/>
              </a:lnSpc>
            </a:pPr>
            <a:r>
              <a:rPr lang="zh-CN" altLang="en-US"/>
              <a:t>    .cache_type = REGCACHE_RBTREE,    </a:t>
            </a:r>
            <a:r>
              <a:rPr lang="en-US" altLang="zh-CN"/>
              <a:t>// regmap使用的cache type</a:t>
            </a:r>
          </a:p>
          <a:p>
            <a:pPr fontAlgn="auto">
              <a:lnSpc>
                <a:spcPct val="150000"/>
              </a:lnSpc>
            </a:pPr>
            <a:r>
              <a:rPr lang="zh-CN" altLang="en-US"/>
              <a:t>    .reg_defaults = rt5640_reg,    </a:t>
            </a:r>
            <a:r>
              <a:rPr lang="en-US" altLang="zh-CN"/>
              <a:t>// rt5640_reg的內容即為rt5640 codec driver使用的regmap的cache的初始內容</a:t>
            </a:r>
          </a:p>
          <a:p>
            <a:pPr fontAlgn="auto">
              <a:lnSpc>
                <a:spcPct val="150000"/>
              </a:lnSpc>
            </a:pPr>
            <a:r>
              <a:rPr lang="zh-CN" altLang="en-US"/>
              <a:t>    .num_reg_defaults = ARRAY_SIZE(rt5640_reg),</a:t>
            </a:r>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p>
          <a:p>
            <a:pPr fontAlgn="auto">
              <a:lnSpc>
                <a:spcPct val="150000"/>
              </a:lnSpc>
            </a:pPr>
            <a:r>
              <a:rPr lang="zh-CN" altLang="en-US"/>
              <a:t>    .num_ranges = ARRAY_SIZE(rt5640_ranges),</a:t>
            </a:r>
          </a:p>
          <a:p>
            <a:pPr fontAlgn="auto">
              <a:lnSpc>
                <a:spcPct val="150000"/>
              </a:lnSpc>
            </a:pPr>
            <a:r>
              <a:rPr lang="zh-CN" altLang="en-US"/>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957580"/>
            <a:ext cx="10515600" cy="433705"/>
          </a:xfrm>
        </p:spPr>
        <p:txBody>
          <a:bodyPr>
            <a:normAutofit fontScale="95000"/>
          </a:bodyPr>
          <a:lstStyle/>
          <a:p>
            <a:r>
              <a:rPr lang="x-none" altLang="en-US"/>
              <a:t>Variables</a:t>
            </a:r>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extLst>
                    <a:ext uri="{9D8B030D-6E8A-4147-A177-3AD203B41FA5}">
                      <a16:colId xmlns:a16="http://schemas.microsoft.com/office/drawing/2014/main" val="20000"/>
                    </a:ext>
                  </a:extLst>
                </a:gridCol>
                <a:gridCol w="9809480">
                  <a:extLst>
                    <a:ext uri="{9D8B030D-6E8A-4147-A177-3AD203B41FA5}">
                      <a16:colId xmlns:a16="http://schemas.microsoft.com/office/drawing/2014/main" val="20001"/>
                    </a:ext>
                  </a:extLst>
                </a:gridCol>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1"/>
                  </a:ext>
                </a:extLst>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3"/>
                  </a:ext>
                </a:extLst>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5"/>
                  </a:ext>
                </a:extLst>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7"/>
                  </a:ext>
                </a:extLst>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2"/>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2"/>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9"/>
                  </a:ext>
                </a:extLst>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extLst>
                    <a:ext uri="{9D8B030D-6E8A-4147-A177-3AD203B41FA5}">
                      <a16:colId xmlns:a16="http://schemas.microsoft.com/office/drawing/2014/main" val="20000"/>
                    </a:ext>
                  </a:extLst>
                </a:gridCol>
                <a:gridCol w="9368790">
                  <a:extLst>
                    <a:ext uri="{9D8B030D-6E8A-4147-A177-3AD203B41FA5}">
                      <a16:colId xmlns:a16="http://schemas.microsoft.com/office/drawing/2014/main" val="20001"/>
                    </a:ext>
                  </a:extLst>
                </a:gridCol>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50000" lnSpcReduction="20000"/>
          </a:bodyPr>
          <a:lstStyle/>
          <a:p>
            <a:pPr fontAlgn="auto">
              <a:lnSpc>
                <a:spcPct val="150000"/>
              </a:lnSpc>
            </a:pPr>
            <a:r>
              <a:rPr lang="zh-CN" altLang="en-US"/>
              <a:t>static struct snd_soc_codec_driver soc_codec_dev_rt5640 = {</a:t>
            </a:r>
          </a:p>
          <a:p>
            <a:pPr fontAlgn="auto">
              <a:lnSpc>
                <a:spcPct val="150000"/>
              </a:lnSpc>
            </a:pPr>
            <a:r>
              <a:rPr lang="zh-CN" altLang="en-US"/>
              <a:t>    .probe = rt5640_probe,</a:t>
            </a:r>
          </a:p>
          <a:p>
            <a:pPr fontAlgn="auto">
              <a:lnSpc>
                <a:spcPct val="150000"/>
              </a:lnSpc>
            </a:pPr>
            <a:r>
              <a:rPr lang="zh-CN" altLang="en-US"/>
              <a:t>    .remove = rt5640_remove,</a:t>
            </a:r>
          </a:p>
          <a:p>
            <a:pPr fontAlgn="auto">
              <a:lnSpc>
                <a:spcPct val="150000"/>
              </a:lnSpc>
            </a:pPr>
            <a:r>
              <a:rPr lang="zh-CN" altLang="en-US"/>
              <a:t>    .suspend = rt5640_suspend,</a:t>
            </a:r>
          </a:p>
          <a:p>
            <a:pPr fontAlgn="auto">
              <a:lnSpc>
                <a:spcPct val="150000"/>
              </a:lnSpc>
            </a:pPr>
            <a:r>
              <a:rPr lang="zh-CN" altLang="en-US"/>
              <a:t>    .resume = rt5640_resume,</a:t>
            </a:r>
          </a:p>
          <a:p>
            <a:pPr fontAlgn="auto">
              <a:lnSpc>
                <a:spcPct val="150000"/>
              </a:lnSpc>
            </a:pPr>
            <a:r>
              <a:rPr lang="zh-CN" altLang="en-US"/>
              <a:t>    .set_bias_level = rt5640_set_bias_level,</a:t>
            </a:r>
          </a:p>
          <a:p>
            <a:pPr fontAlgn="auto">
              <a:lnSpc>
                <a:spcPct val="150000"/>
              </a:lnSpc>
            </a:pPr>
            <a:r>
              <a:rPr lang="zh-CN" altLang="en-US"/>
              <a:t>    .idle_bias_off = true,</a:t>
            </a:r>
          </a:p>
          <a:p>
            <a:pPr fontAlgn="auto">
              <a:lnSpc>
                <a:spcPct val="150000"/>
              </a:lnSpc>
            </a:pPr>
            <a:r>
              <a:rPr lang="zh-CN" altLang="en-US"/>
              <a:t>    .component_driver = {</a:t>
            </a:r>
          </a:p>
          <a:p>
            <a:pPr fontAlgn="auto">
              <a:lnSpc>
                <a:spcPct val="150000"/>
              </a:lnSpc>
            </a:pPr>
            <a:r>
              <a:rPr lang="zh-CN" altLang="en-US"/>
              <a:t>        .controls        = rt5640_snd_controls,</a:t>
            </a:r>
          </a:p>
          <a:p>
            <a:pPr fontAlgn="auto">
              <a:lnSpc>
                <a:spcPct val="150000"/>
              </a:lnSpc>
            </a:pPr>
            <a:r>
              <a:rPr lang="zh-CN" altLang="en-US"/>
              <a:t>        .num_controls        = ARRAY_SIZE(rt5640_snd_controls),</a:t>
            </a:r>
          </a:p>
          <a:p>
            <a:pPr fontAlgn="auto">
              <a:lnSpc>
                <a:spcPct val="150000"/>
              </a:lnSpc>
            </a:pPr>
            <a:r>
              <a:rPr lang="zh-CN" altLang="en-US"/>
              <a:t>        .dapm_widgets        = rt5640_dapm_widgets,</a:t>
            </a:r>
          </a:p>
          <a:p>
            <a:pPr fontAlgn="auto">
              <a:lnSpc>
                <a:spcPct val="150000"/>
              </a:lnSpc>
            </a:pPr>
            <a:r>
              <a:rPr lang="zh-CN" altLang="en-US"/>
              <a:t>        .num_dapm_widgets    = ARRAY_SIZE(rt5640_dapm_widgets),</a:t>
            </a:r>
          </a:p>
          <a:p>
            <a:pPr fontAlgn="auto">
              <a:lnSpc>
                <a:spcPct val="150000"/>
              </a:lnSpc>
            </a:pPr>
            <a:r>
              <a:rPr lang="zh-CN" altLang="en-US"/>
              <a:t>        .dapm_routes        = rt5640_dapm_routes,</a:t>
            </a:r>
          </a:p>
          <a:p>
            <a:pPr fontAlgn="auto">
              <a:lnSpc>
                <a:spcPct val="150000"/>
              </a:lnSpc>
            </a:pPr>
            <a:r>
              <a:rPr lang="zh-CN" altLang="en-US"/>
              <a:t>        .num_dapm_routes    = ARRAY_SIZE(rt5640_dapm_routes),</a:t>
            </a:r>
          </a:p>
          <a:p>
            <a:pPr fontAlgn="auto">
              <a:lnSpc>
                <a:spcPct val="150000"/>
              </a:lnSpc>
            </a:pPr>
            <a:r>
              <a:rPr lang="zh-CN" altLang="en-US"/>
              <a:t>    },</a:t>
            </a:r>
          </a:p>
          <a:p>
            <a:pPr fontAlgn="auto">
              <a:lnSpc>
                <a:spcPct val="150000"/>
              </a:lnSpc>
            </a:pPr>
            <a:r>
              <a:rPr lang="zh-CN" altLang="en-US"/>
              <a:t>};</a:t>
            </a:r>
          </a:p>
          <a:p>
            <a:pPr fontAlgn="auto">
              <a:lnSpc>
                <a:spcPct val="150000"/>
              </a:lnSpc>
            </a:pPr>
            <a:r>
              <a:rPr lang="zh-CN" altLang="en-US"/>
              <a:t>rt5640_dapm_widgets及rt5640_dapm_routes就是在这里注册到ALSA的。</a:t>
            </a:r>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p>
          <a:p>
            <a:pPr marL="742950" lvl="1" indent="-285750" fontAlgn="auto">
              <a:lnSpc>
                <a:spcPct val="150000"/>
              </a:lnSpc>
              <a:buFont typeface="Arial" charset="0"/>
              <a:buChar char="•"/>
            </a:pPr>
            <a:r>
              <a:rPr lang="zh-CN" altLang="en-US" sz="1200">
                <a:solidFill>
                  <a:schemeClr val="tx1"/>
                </a:solidFill>
                <a:uFillTx/>
              </a:rPr>
              <a:t>enum snd_soc_bias_level {</a:t>
            </a:r>
          </a:p>
          <a:p>
            <a:pPr marL="742950" lvl="1" indent="-285750" fontAlgn="auto">
              <a:lnSpc>
                <a:spcPct val="150000"/>
              </a:lnSpc>
              <a:buFont typeface="Arial" charset="0"/>
              <a:buChar char="•"/>
            </a:pPr>
            <a:r>
              <a:rPr lang="zh-CN" altLang="en-US" sz="1200">
                <a:solidFill>
                  <a:schemeClr val="tx1"/>
                </a:solidFill>
                <a:uFillTx/>
              </a:rPr>
              <a:t>    SND_SOC_BIAS_OFF = 0,</a:t>
            </a:r>
          </a:p>
          <a:p>
            <a:pPr marL="742950" lvl="1" indent="-285750" fontAlgn="auto">
              <a:lnSpc>
                <a:spcPct val="150000"/>
              </a:lnSpc>
              <a:buFont typeface="Arial" charset="0"/>
              <a:buChar char="•"/>
            </a:pPr>
            <a:r>
              <a:rPr lang="zh-CN" altLang="en-US" sz="1200">
                <a:solidFill>
                  <a:schemeClr val="tx1"/>
                </a:solidFill>
                <a:uFillTx/>
              </a:rPr>
              <a:t>    SND_SOC_BIAS_STANDBY = 1,</a:t>
            </a:r>
          </a:p>
          <a:p>
            <a:pPr marL="742950" lvl="1" indent="-285750" fontAlgn="auto">
              <a:lnSpc>
                <a:spcPct val="150000"/>
              </a:lnSpc>
              <a:buFont typeface="Arial" charset="0"/>
              <a:buChar char="•"/>
            </a:pPr>
            <a:r>
              <a:rPr lang="zh-CN" altLang="en-US" sz="1200">
                <a:solidFill>
                  <a:schemeClr val="tx1"/>
                </a:solidFill>
                <a:uFillTx/>
              </a:rPr>
              <a:t>    SND_SOC_BIAS_PREPARE = 2,</a:t>
            </a:r>
          </a:p>
          <a:p>
            <a:pPr marL="742950" lvl="1" indent="-285750" fontAlgn="auto">
              <a:lnSpc>
                <a:spcPct val="150000"/>
              </a:lnSpc>
              <a:buFont typeface="Arial" charset="0"/>
              <a:buChar char="•"/>
            </a:pPr>
            <a:r>
              <a:rPr lang="zh-CN" altLang="en-US" sz="1200">
                <a:solidFill>
                  <a:schemeClr val="tx1"/>
                </a:solidFill>
                <a:uFillTx/>
              </a:rPr>
              <a:t>    SND_SOC_BIAS_ON = 3,</a:t>
            </a:r>
          </a:p>
          <a:p>
            <a:pPr marL="742950" lvl="1" indent="-285750" fontAlgn="auto">
              <a:lnSpc>
                <a:spcPct val="150000"/>
              </a:lnSpc>
              <a:buFont typeface="Arial" charset="0"/>
              <a:buChar char="•"/>
            </a:pPr>
            <a:r>
              <a:rPr lang="zh-CN" altLang="en-US" sz="1200">
                <a:solidFill>
                  <a:schemeClr val="tx1"/>
                </a:solidFill>
                <a:uFillTx/>
              </a:rPr>
              <a:t>};</a:t>
            </a:r>
          </a:p>
          <a:p>
            <a:pPr marL="742950" lvl="1" indent="-285750" fontAlgn="auto">
              <a:lnSpc>
                <a:spcPct val="150000"/>
              </a:lnSpc>
              <a:buFont typeface="Arial" charset="0"/>
              <a:buChar char="•"/>
            </a:pPr>
            <a:r>
              <a:rPr lang="zh-CN" altLang="en-US" sz="1200">
                <a:solidFill>
                  <a:schemeClr val="tx1"/>
                </a:solidFill>
                <a:uFillTx/>
              </a:rPr>
              <a:t>从OFF到ON的顺序为: OFF -&gt; PREPARE -&gt; ON</a:t>
            </a: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70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p>
          <a:p>
            <a:pPr fontAlgn="auto">
              <a:lnSpc>
                <a:spcPct val="150000"/>
              </a:lnSpc>
            </a:pPr>
            <a:r>
              <a:rPr lang="zh-CN" altLang="en-US">
                <a:sym typeface="+mn-ea"/>
              </a:rPr>
              <a:t>.rates 为这个DAI能支援的sample rate (采样率)</a:t>
            </a:r>
          </a:p>
          <a:p>
            <a:pPr fontAlgn="auto">
              <a:lnSpc>
                <a:spcPct val="150000"/>
              </a:lnSpc>
            </a:pPr>
            <a:r>
              <a:rPr lang="zh-CN" altLang="en-US"/>
              <a:t>.formats为这个DAI能支援的格式</a:t>
            </a:r>
            <a:r>
              <a:rPr lang="en-US" altLang="zh-CN"/>
              <a:t>, 当使用者在使用这个DAI播放或录音的时候ALSA将会判断此codec能不能支援</a:t>
            </a:r>
          </a:p>
          <a:p>
            <a:pPr fontAlgn="auto">
              <a:lnSpc>
                <a:spcPct val="150000"/>
              </a:lnSpc>
            </a:pPr>
            <a:r>
              <a:rPr lang="zh-CN" altLang="en-US"/>
              <a:t>.ops = &amp;rt5640_aif_dai_ops,就是使用这组DAI时codec相对应的设定了</a:t>
            </a:r>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p>
          <a:p>
            <a:pPr fontAlgn="auto">
              <a:lnSpc>
                <a:spcPct val="150000"/>
              </a:lnSpc>
            </a:pPr>
            <a:r>
              <a:rPr lang="zh-CN" altLang="en-US" sz="1200">
                <a:solidFill>
                  <a:schemeClr val="tx1"/>
                </a:solidFill>
                <a:uFillTx/>
              </a:rPr>
              <a:t>        .name = "rt5640-aif1",</a:t>
            </a:r>
          </a:p>
          <a:p>
            <a:pPr fontAlgn="auto">
              <a:lnSpc>
                <a:spcPct val="150000"/>
              </a:lnSpc>
            </a:pPr>
            <a:r>
              <a:rPr lang="zh-CN" altLang="en-US" sz="1200">
                <a:solidFill>
                  <a:schemeClr val="tx1"/>
                </a:solidFill>
                <a:uFillTx/>
              </a:rPr>
              <a:t>        .id = RT5640_AIF1,</a:t>
            </a:r>
          </a:p>
          <a:p>
            <a:pPr fontAlgn="auto">
              <a:lnSpc>
                <a:spcPct val="150000"/>
              </a:lnSpc>
            </a:pPr>
            <a:r>
              <a:rPr lang="zh-CN" altLang="en-US" sz="1200">
                <a:solidFill>
                  <a:schemeClr val="tx1"/>
                </a:solidFill>
                <a:uFillTx/>
              </a:rPr>
              <a:t>        .playback = {</a:t>
            </a:r>
          </a:p>
          <a:p>
            <a:pPr fontAlgn="auto">
              <a:lnSpc>
                <a:spcPct val="150000"/>
              </a:lnSpc>
            </a:pPr>
            <a:r>
              <a:rPr lang="zh-CN" altLang="en-US" sz="1200">
                <a:solidFill>
                  <a:schemeClr val="tx1"/>
                </a:solidFill>
                <a:uFillTx/>
              </a:rPr>
              <a:t>            .stream_name = "AIF1 Playback",</a:t>
            </a:r>
          </a:p>
          <a:p>
            <a:pPr fontAlgn="auto">
              <a:lnSpc>
                <a:spcPct val="150000"/>
              </a:lnSpc>
            </a:pPr>
            <a:r>
              <a:rPr lang="zh-CN" altLang="en-US" sz="1200">
                <a:solidFill>
                  <a:schemeClr val="tx1"/>
                </a:solidFill>
                <a:uFillTx/>
              </a:rPr>
              <a:t>            .channels_min = 1,</a:t>
            </a:r>
          </a:p>
          <a:p>
            <a:pPr fontAlgn="auto">
              <a:lnSpc>
                <a:spcPct val="150000"/>
              </a:lnSpc>
            </a:pPr>
            <a:r>
              <a:rPr lang="zh-CN" altLang="en-US" sz="1200">
                <a:solidFill>
                  <a:schemeClr val="tx1"/>
                </a:solidFill>
                <a:uFillTx/>
              </a:rPr>
              <a:t>            .channels_max = 2,</a:t>
            </a:r>
          </a:p>
          <a:p>
            <a:pPr fontAlgn="auto">
              <a:lnSpc>
                <a:spcPct val="150000"/>
              </a:lnSpc>
            </a:pPr>
            <a:r>
              <a:rPr lang="zh-CN" altLang="en-US" sz="1200">
                <a:solidFill>
                  <a:schemeClr val="tx1"/>
                </a:solidFill>
                <a:uFillTx/>
              </a:rPr>
              <a:t>            .rates = RT5640_STEREO_RATES,</a:t>
            </a:r>
          </a:p>
          <a:p>
            <a:pPr fontAlgn="auto">
              <a:lnSpc>
                <a:spcPct val="150000"/>
              </a:lnSpc>
            </a:pPr>
            <a:r>
              <a:rPr lang="zh-CN" altLang="en-US" sz="1200">
                <a:solidFill>
                  <a:schemeClr val="tx1"/>
                </a:solidFill>
                <a:uFillTx/>
              </a:rPr>
              <a:t>            .formats = RT5640_FORMATS,</a:t>
            </a:r>
          </a:p>
          <a:p>
            <a:pPr fontAlgn="auto">
              <a:lnSpc>
                <a:spcPct val="150000"/>
              </a:lnSpc>
            </a:pPr>
            <a:r>
              <a:rPr lang="zh-CN" altLang="en-US" sz="1200">
                <a:solidFill>
                  <a:schemeClr val="tx1"/>
                </a:solidFill>
                <a:uFillTx/>
              </a:rPr>
              <a:t>        },</a:t>
            </a:r>
          </a:p>
          <a:p>
            <a:pPr fontAlgn="auto">
              <a:lnSpc>
                <a:spcPct val="150000"/>
              </a:lnSpc>
            </a:pPr>
            <a:r>
              <a:rPr lang="zh-CN" altLang="en-US" sz="1200">
                <a:solidFill>
                  <a:schemeClr val="tx1"/>
                </a:solidFill>
                <a:uFillTx/>
              </a:rPr>
              <a:t>        .capture = {</a:t>
            </a:r>
          </a:p>
          <a:p>
            <a:pPr fontAlgn="auto">
              <a:lnSpc>
                <a:spcPct val="150000"/>
              </a:lnSpc>
            </a:pPr>
            <a:r>
              <a:rPr lang="zh-CN" altLang="en-US" sz="1200">
                <a:solidFill>
                  <a:schemeClr val="tx1"/>
                </a:solidFill>
                <a:uFillTx/>
              </a:rPr>
              <a:t>            .stream_name = "AIF1 Capture",</a:t>
            </a:r>
          </a:p>
          <a:p>
            <a:pPr fontAlgn="auto">
              <a:lnSpc>
                <a:spcPct val="150000"/>
              </a:lnSpc>
            </a:pPr>
            <a:r>
              <a:rPr lang="zh-CN" altLang="en-US" sz="1200">
                <a:solidFill>
                  <a:schemeClr val="tx1"/>
                </a:solidFill>
                <a:uFillTx/>
              </a:rPr>
              <a:t>            .channels_min = 1,</a:t>
            </a:r>
          </a:p>
          <a:p>
            <a:pPr fontAlgn="auto">
              <a:lnSpc>
                <a:spcPct val="150000"/>
              </a:lnSpc>
            </a:pPr>
            <a:r>
              <a:rPr lang="zh-CN" altLang="en-US" sz="1200">
                <a:solidFill>
                  <a:schemeClr val="tx1"/>
                </a:solidFill>
                <a:uFillTx/>
              </a:rPr>
              <a:t>            .channels_max = 2,</a:t>
            </a:r>
          </a:p>
          <a:p>
            <a:pPr fontAlgn="auto">
              <a:lnSpc>
                <a:spcPct val="150000"/>
              </a:lnSpc>
            </a:pPr>
            <a:r>
              <a:rPr lang="zh-CN" altLang="en-US" sz="1200">
                <a:solidFill>
                  <a:schemeClr val="tx1"/>
                </a:solidFill>
                <a:uFillTx/>
              </a:rPr>
              <a:t>            .rates = RT5640_STEREO_RATES,</a:t>
            </a:r>
          </a:p>
          <a:p>
            <a:pPr fontAlgn="auto">
              <a:lnSpc>
                <a:spcPct val="150000"/>
              </a:lnSpc>
            </a:pPr>
            <a:r>
              <a:rPr lang="zh-CN" altLang="en-US" sz="1200">
                <a:solidFill>
                  <a:schemeClr val="tx1"/>
                </a:solidFill>
                <a:uFillTx/>
              </a:rPr>
              <a:t>            .formats = RT5640_FORMATS,</a:t>
            </a:r>
          </a:p>
          <a:p>
            <a:pPr fontAlgn="auto">
              <a:lnSpc>
                <a:spcPct val="150000"/>
              </a:lnSpc>
            </a:pPr>
            <a:r>
              <a:rPr lang="zh-CN" altLang="en-US" sz="1200">
                <a:solidFill>
                  <a:schemeClr val="tx1"/>
                </a:solidFill>
                <a:uFillTx/>
              </a:rPr>
              <a:t>        },</a:t>
            </a:r>
          </a:p>
          <a:p>
            <a:pPr fontAlgn="auto">
              <a:lnSpc>
                <a:spcPct val="150000"/>
              </a:lnSpc>
            </a:pPr>
            <a:r>
              <a:rPr lang="zh-CN" altLang="en-US" sz="1200">
                <a:solidFill>
                  <a:schemeClr val="tx1"/>
                </a:solidFill>
                <a:uFillTx/>
              </a:rPr>
              <a:t>        .ops = &amp;rt5640_aif_dai_ops,</a:t>
            </a:r>
          </a:p>
          <a:p>
            <a:pPr fontAlgn="auto">
              <a:lnSpc>
                <a:spcPct val="150000"/>
              </a:lnSpc>
            </a:pPr>
            <a:r>
              <a:rPr lang="zh-CN" altLang="en-US" sz="1200">
                <a:solidFill>
                  <a:schemeClr val="tx1"/>
                </a:solidFill>
                <a:uFillTx/>
              </a:rPr>
              <a:t>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70000" lnSpcReduction="20000"/>
          </a:bodyPr>
          <a:lstStyle/>
          <a:p>
            <a:pPr fontAlgn="auto">
              <a:lnSpc>
                <a:spcPct val="150000"/>
              </a:lnSpc>
            </a:pPr>
            <a:r>
              <a:rPr lang="zh-CN" altLang="en-US"/>
              <a:t>.ops = &amp;rt5640_aif_dai_ops,就是使用这组DAI时codec相对应的设定了，</a:t>
            </a:r>
          </a:p>
          <a:p>
            <a:pPr fontAlgn="auto">
              <a:lnSpc>
                <a:spcPct val="150000"/>
              </a:lnSpc>
            </a:pPr>
            <a:r>
              <a:rPr lang="zh-CN" altLang="en-US"/>
              <a:t>static const struct snd_soc_dai_ops rt5640_aif_dai_ops = {</a:t>
            </a:r>
          </a:p>
          <a:p>
            <a:pPr fontAlgn="auto">
              <a:lnSpc>
                <a:spcPct val="150000"/>
              </a:lnSpc>
            </a:pPr>
            <a:r>
              <a:rPr lang="zh-CN" altLang="en-US"/>
              <a:t>    .hw_params = rt5640_hw_params,</a:t>
            </a:r>
          </a:p>
          <a:p>
            <a:pPr fontAlgn="auto">
              <a:lnSpc>
                <a:spcPct val="150000"/>
              </a:lnSpc>
            </a:pPr>
            <a:r>
              <a:rPr lang="zh-CN" altLang="en-US"/>
              <a:t>    .set_fmt = rt5640_set_dai_fmt,</a:t>
            </a:r>
          </a:p>
          <a:p>
            <a:pPr fontAlgn="auto">
              <a:lnSpc>
                <a:spcPct val="150000"/>
              </a:lnSpc>
            </a:pPr>
            <a:r>
              <a:rPr lang="zh-CN" altLang="en-US"/>
              <a:t>    .set_sysclk = rt5640_set_dai_sysclk,</a:t>
            </a:r>
          </a:p>
          <a:p>
            <a:pPr fontAlgn="auto">
              <a:lnSpc>
                <a:spcPct val="150000"/>
              </a:lnSpc>
            </a:pPr>
            <a:r>
              <a:rPr lang="zh-CN" altLang="en-US"/>
              <a:t>    .set_pll = rt5640_set_dai_pll,</a:t>
            </a:r>
          </a:p>
          <a:p>
            <a:pPr fontAlgn="auto">
              <a:lnSpc>
                <a:spcPct val="150000"/>
              </a:lnSpc>
            </a:pPr>
            <a:r>
              <a:rPr lang="zh-CN" altLang="en-US"/>
              <a:t>};</a:t>
            </a:r>
          </a:p>
          <a:p>
            <a:pPr fontAlgn="auto">
              <a:lnSpc>
                <a:spcPct val="150000"/>
              </a:lnSpc>
            </a:pPr>
            <a:r>
              <a:rPr lang="zh-CN" altLang="en-US"/>
              <a:t>rt5640_hw_params主要是根据上层传下来的资讯(*params)对codec做相对应的设定，</a:t>
            </a:r>
          </a:p>
          <a:p>
            <a:pPr fontAlgn="auto">
              <a:lnSpc>
                <a:spcPct val="150000"/>
              </a:lnSpc>
            </a:pPr>
            <a:r>
              <a:rPr lang="zh-CN" altLang="en-US"/>
              <a:t>rt5640_set_dai_fmt会按照此DAI的格式(如I2S, PCM...等)设定codec，</a:t>
            </a:r>
          </a:p>
          <a:p>
            <a:pPr fontAlgn="auto">
              <a:lnSpc>
                <a:spcPct val="150000"/>
              </a:lnSpc>
            </a:pPr>
            <a:r>
              <a:rPr lang="zh-CN" altLang="en-US"/>
              <a:t>rt5640_set_dai_sysclk将告知codec driver sysclk的频率及来源，</a:t>
            </a:r>
          </a:p>
          <a:p>
            <a:pPr fontAlgn="auto">
              <a:lnSpc>
                <a:spcPct val="150000"/>
              </a:lnSpc>
            </a:pPr>
            <a:r>
              <a:rPr lang="zh-CN" altLang="en-US"/>
              <a:t>rt5640_set_dai_pll提供介面让machine driver设定rt5640的PLL，有时候外部的MCLK频率无法符合rt5640需求的时候需要呼叫此函数使用rt5640的PLL，</a:t>
            </a:r>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90000" lnSpcReduction="1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p>
          <a:p>
            <a:pPr fontAlgn="auto">
              <a:lnSpc>
                <a:spcPct val="150000"/>
              </a:lnSpc>
            </a:pPr>
            <a:r>
              <a:rPr lang="zh-CN" altLang="en-US"/>
              <a:t>注册DAPM元件除了类别外还有一些重要的东西，以MIXER来说明，其他类别的元件也都差不多，就不重复介绍了，</a:t>
            </a:r>
          </a:p>
          <a:p>
            <a:pPr fontAlgn="auto">
              <a:lnSpc>
                <a:spcPct val="150000"/>
              </a:lnSpc>
            </a:pPr>
            <a:r>
              <a:rPr lang="zh-CN" altLang="en-US"/>
              <a:t> SND_SOC_DAPM_MIXER("SPK MIXL", RT5640_PWR_MIXER, RT5640_PWR_SM_L_BIT, 0, rt5640_spk_l_mix, ARRAY_SIZE(rt5640_spk_l_mix)),</a:t>
            </a:r>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67500" lnSpcReduction="20000"/>
          </a:bodyPr>
          <a:lstStyle/>
          <a:p>
            <a:pPr>
              <a:lnSpc>
                <a:spcPct val="170000"/>
              </a:lnSpc>
            </a:pPr>
            <a:r>
              <a:rPr lang="zh-CN" altLang="en-US" dirty="0"/>
              <a:t>註冊DAPM元件除了類別外還有一些重要的東西，以MIXER來說明，其他類別的元件也都差不多，就不重複。</a:t>
            </a:r>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p>
          <a:p>
            <a:pPr>
              <a:lnSpc>
                <a:spcPct val="170000"/>
              </a:lnSpc>
            </a:pPr>
            <a:r>
              <a:rPr lang="zh-CN" altLang="en-US" dirty="0"/>
              <a:t>DAPM定義了以下幾種時間點，</a:t>
            </a:r>
          </a:p>
          <a:p>
            <a:pPr>
              <a:lnSpc>
                <a:spcPct val="170000"/>
              </a:lnSpc>
            </a:pPr>
            <a:r>
              <a:rPr lang="zh-CN" altLang="en-US" dirty="0"/>
              <a:t>/* dapm event types */</a:t>
            </a:r>
          </a:p>
          <a:p>
            <a:pPr>
              <a:lnSpc>
                <a:spcPct val="170000"/>
              </a:lnSpc>
            </a:pPr>
            <a:r>
              <a:rPr lang="zh-CN" altLang="en-US" dirty="0"/>
              <a:t>#define SND_SOC_DAPM_PRE_PMU    0x1     /* before widget power up */</a:t>
            </a:r>
          </a:p>
          <a:p>
            <a:pPr>
              <a:lnSpc>
                <a:spcPct val="170000"/>
              </a:lnSpc>
            </a:pPr>
            <a:r>
              <a:rPr lang="zh-CN" altLang="en-US" dirty="0"/>
              <a:t>#define SND_SOC_DAPM_POST_PMU    0x2        /* after widget power up */</a:t>
            </a:r>
          </a:p>
          <a:p>
            <a:pPr>
              <a:lnSpc>
                <a:spcPct val="170000"/>
              </a:lnSpc>
            </a:pPr>
            <a:r>
              <a:rPr lang="zh-CN" altLang="en-US" dirty="0"/>
              <a:t>#define SND_SOC_DAPM_PRE_PMD    0x4     /* before widget power down */</a:t>
            </a:r>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95000" lnSpcReduction="10000"/>
          </a:bodyPr>
          <a:lstStyle/>
          <a:p>
            <a:pPr fontAlgn="auto">
              <a:lnSpc>
                <a:spcPct val="150000"/>
              </a:lnSpc>
            </a:pPr>
            <a:r>
              <a:rPr lang="zh-CN" altLang="en-US"/>
              <a:t>rt5640_snd_controls[]内的注册的内容会形成ALSA control让上层使用，以"Speaker Playback Volume"为例</a:t>
            </a:r>
          </a:p>
          <a:p>
            <a:pPr fontAlgn="auto">
              <a:lnSpc>
                <a:spcPct val="150000"/>
              </a:lnSpc>
            </a:pPr>
            <a:r>
              <a:rPr lang="zh-CN" altLang="en-US"/>
              <a:t>SOC_DOUBLE_TLV("Speaker Playback Volume", RT5640_SPK_VOL, RT5640_L_VOL_SFT, RT5640_R_VOL_SFT, 39, 1, out_vol_tlv),</a:t>
            </a:r>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p>
          <a:p>
            <a:pPr fontAlgn="auto">
              <a:lnSpc>
                <a:spcPct val="150000"/>
              </a:lnSpc>
            </a:pPr>
            <a:r>
              <a:rPr lang="zh-CN" altLang="en-US"/>
              <a:t>static const DECLARE_TLV_DB_SCALE(out_vol_tlv, -4650, 150, 0);</a:t>
            </a:r>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47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p>
          <a:p>
            <a:pPr fontAlgn="auto">
              <a:lnSpc>
                <a:spcPct val="150000"/>
              </a:lnSpc>
            </a:pPr>
            <a:r>
              <a:rPr lang="zh-CN" altLang="en-US"/>
              <a:t>在machine driver定義的</a:t>
            </a:r>
          </a:p>
          <a:p>
            <a:pPr fontAlgn="auto">
              <a:lnSpc>
                <a:spcPct val="150000"/>
              </a:lnSpc>
            </a:pPr>
            <a:r>
              <a:rPr lang="zh-CN" altLang="en-US"/>
              <a:t>SND_SOC_DAPM_MIC</a:t>
            </a:r>
          </a:p>
          <a:p>
            <a:pPr fontAlgn="auto">
              <a:lnSpc>
                <a:spcPct val="150000"/>
              </a:lnSpc>
            </a:pPr>
            <a:r>
              <a:rPr lang="zh-CN" altLang="en-US"/>
              <a:t>SND_SOC_DAPM_HP</a:t>
            </a:r>
          </a:p>
          <a:p>
            <a:pPr fontAlgn="auto">
              <a:lnSpc>
                <a:spcPct val="150000"/>
              </a:lnSpc>
            </a:pPr>
            <a:r>
              <a:rPr lang="zh-CN" altLang="en-US"/>
              <a:t>SND_SOC_DAPM_SPK</a:t>
            </a:r>
          </a:p>
          <a:p>
            <a:pPr fontAlgn="auto">
              <a:lnSpc>
                <a:spcPct val="150000"/>
              </a:lnSpc>
            </a:pPr>
            <a:r>
              <a:rPr lang="zh-CN" altLang="en-US"/>
              <a:t>...</a:t>
            </a:r>
          </a:p>
          <a:p>
            <a:pPr fontAlgn="auto">
              <a:lnSpc>
                <a:spcPct val="150000"/>
              </a:lnSpc>
            </a:pPr>
            <a:r>
              <a:rPr lang="zh-CN" altLang="en-US"/>
              <a:t>等DAPM元件都是DAPM終點，所以我們可以參考下面的做法</a:t>
            </a:r>
          </a:p>
          <a:p>
            <a:pPr fontAlgn="auto">
              <a:lnSpc>
                <a:spcPct val="150000"/>
              </a:lnSpc>
            </a:pPr>
            <a:r>
              <a:rPr lang="zh-CN" altLang="en-US"/>
              <a:t>static const struct snd_soc_dapm_widget dapm_widgets[] = {</a:t>
            </a:r>
          </a:p>
          <a:p>
            <a:pPr fontAlgn="auto">
              <a:lnSpc>
                <a:spcPct val="150000"/>
              </a:lnSpc>
            </a:pPr>
            <a:r>
              <a:rPr lang="zh-CN" altLang="en-US"/>
              <a:t>    SND_SOC_DAPM_SPK("Speaker", NULL),</a:t>
            </a:r>
          </a:p>
          <a:p>
            <a:pPr fontAlgn="auto">
              <a:lnSpc>
                <a:spcPct val="150000"/>
              </a:lnSpc>
            </a:pPr>
            <a:r>
              <a:rPr lang="zh-CN" altLang="en-US"/>
              <a:t>    SND_SOC_DAPM_MIC("Mic", NULL),</a:t>
            </a:r>
          </a:p>
          <a:p>
            <a:pPr fontAlgn="auto">
              <a:lnSpc>
                <a:spcPct val="150000"/>
              </a:lnSpc>
            </a:pPr>
            <a:r>
              <a:rPr lang="zh-CN" altLang="en-US"/>
              <a:t>};</a:t>
            </a:r>
          </a:p>
          <a:p>
            <a:pPr fontAlgn="auto">
              <a:lnSpc>
                <a:spcPct val="150000"/>
              </a:lnSpc>
            </a:pPr>
            <a:r>
              <a:rPr lang="zh-CN" altLang="en-US"/>
              <a:t>static const struct snd_soc_dapm_route dapm_routes[] = {</a:t>
            </a:r>
          </a:p>
          <a:p>
            <a:pPr fontAlgn="auto">
              <a:lnSpc>
                <a:spcPct val="150000"/>
              </a:lnSpc>
            </a:pPr>
            <a:r>
              <a:rPr lang="zh-CN" altLang="en-US"/>
              <a:t>    {"Speaker", NULL "</a:t>
            </a:r>
            <a:r>
              <a:rPr lang="en-US" altLang="zh-CN"/>
              <a:t>Your Codec Stream Playback Name</a:t>
            </a:r>
            <a:r>
              <a:rPr lang="zh-CN" altLang="en-US"/>
              <a:t>"},</a:t>
            </a:r>
          </a:p>
          <a:p>
            <a:pPr fontAlgn="auto">
              <a:lnSpc>
                <a:spcPct val="150000"/>
              </a:lnSpc>
            </a:pPr>
            <a:r>
              <a:rPr lang="zh-CN" altLang="en-US"/>
              <a:t>    {"</a:t>
            </a:r>
            <a:r>
              <a:rPr lang="en-US" altLang="zh-CN"/>
              <a:t>Your Codec Stream Capture Name</a:t>
            </a:r>
            <a:r>
              <a:rPr lang="zh-CN" altLang="en-US"/>
              <a:t>", NULL "Mic"},</a:t>
            </a:r>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p>
          <a:p>
            <a:pPr fontAlgn="auto">
              <a:lnSpc>
                <a:spcPct val="150000"/>
              </a:lnSpc>
            </a:pPr>
            <a:r>
              <a:rPr lang="zh-CN" altLang="en-US" sz="1200">
                <a:solidFill>
                  <a:schemeClr val="tx1"/>
                </a:solidFill>
                <a:uFillTx/>
              </a:rPr>
              <a:t>       .formats = SNDRV_PCM_FMTBIT_S24_LE,</a:t>
            </a:r>
          </a:p>
          <a:p>
            <a:pPr fontAlgn="auto">
              <a:lnSpc>
                <a:spcPct val="150000"/>
              </a:lnSpc>
            </a:pPr>
            <a:r>
              <a:rPr lang="zh-CN" altLang="en-US" sz="1200">
                <a:solidFill>
                  <a:schemeClr val="tx1"/>
                </a:solidFill>
                <a:uFillTx/>
              </a:rPr>
              <a:t>       .rate_min = 48000,</a:t>
            </a:r>
          </a:p>
          <a:p>
            <a:pPr fontAlgn="auto">
              <a:lnSpc>
                <a:spcPct val="150000"/>
              </a:lnSpc>
            </a:pPr>
            <a:r>
              <a:rPr lang="zh-CN" altLang="en-US" sz="1200">
                <a:solidFill>
                  <a:schemeClr val="tx1"/>
                </a:solidFill>
                <a:uFillTx/>
              </a:rPr>
              <a:t>       .rate_max = 48000,</a:t>
            </a:r>
          </a:p>
          <a:p>
            <a:pPr fontAlgn="auto">
              <a:lnSpc>
                <a:spcPct val="150000"/>
              </a:lnSpc>
            </a:pPr>
            <a:r>
              <a:rPr lang="zh-CN" altLang="en-US" sz="1200">
                <a:solidFill>
                  <a:schemeClr val="tx1"/>
                </a:solidFill>
                <a:uFillTx/>
              </a:rPr>
              <a:t>       .channels_min = 2,</a:t>
            </a:r>
          </a:p>
          <a:p>
            <a:pPr fontAlgn="auto">
              <a:lnSpc>
                <a:spcPct val="150000"/>
              </a:lnSpc>
            </a:pPr>
            <a:r>
              <a:rPr lang="zh-CN" altLang="en-US" sz="1200">
                <a:solidFill>
                  <a:schemeClr val="tx1"/>
                </a:solidFill>
                <a:uFillTx/>
              </a:rPr>
              <a:t>       .channels_max = 2,</a:t>
            </a:r>
          </a:p>
          <a:p>
            <a:pPr fontAlgn="auto">
              <a:lnSpc>
                <a:spcPct val="150000"/>
              </a:lnSpc>
            </a:pPr>
            <a:r>
              <a:rPr lang="zh-CN" altLang="en-US" sz="1200">
                <a:solidFill>
                  <a:schemeClr val="tx1"/>
                </a:solidFill>
                <a:uFillTx/>
              </a:rPr>
              <a:t>};</a:t>
            </a:r>
          </a:p>
          <a:p>
            <a:pPr fontAlgn="auto">
              <a:lnSpc>
                <a:spcPct val="150000"/>
              </a:lnSpc>
            </a:pPr>
            <a:r>
              <a:rPr lang="zh-CN" altLang="en-US" sz="1200">
                <a:solidFill>
                  <a:schemeClr val="tx1"/>
                </a:solidFill>
                <a:uFillTx/>
              </a:rPr>
              <a:t>{</a:t>
            </a:r>
          </a:p>
          <a:p>
            <a:pPr fontAlgn="auto">
              <a:lnSpc>
                <a:spcPct val="150000"/>
              </a:lnSpc>
            </a:pPr>
            <a:r>
              <a:rPr lang="zh-CN" altLang="en-US" sz="1200">
                <a:solidFill>
                  <a:schemeClr val="tx1"/>
                </a:solidFill>
                <a:uFillTx/>
              </a:rPr>
              <a:t>   .name = "DSP-CODEC",</a:t>
            </a:r>
          </a:p>
          <a:p>
            <a:pPr fontAlgn="auto">
              <a:lnSpc>
                <a:spcPct val="150000"/>
              </a:lnSpc>
            </a:pPr>
            <a:r>
              <a:rPr lang="zh-CN" altLang="en-US" sz="1200">
                <a:solidFill>
                  <a:schemeClr val="tx1"/>
                </a:solidFill>
                <a:uFillTx/>
              </a:rPr>
              <a:t>   .stream_name = "DSP-CODEC",</a:t>
            </a:r>
          </a:p>
          <a:p>
            <a:pPr fontAlgn="auto">
              <a:lnSpc>
                <a:spcPct val="150000"/>
              </a:lnSpc>
            </a:pPr>
            <a:r>
              <a:rPr lang="zh-CN" altLang="en-US" sz="1200">
                <a:solidFill>
                  <a:schemeClr val="tx1"/>
                </a:solidFill>
                <a:uFillTx/>
              </a:rPr>
              <a:t>   .cpu_dai_name = "wm0010-sdi2",</a:t>
            </a:r>
          </a:p>
          <a:p>
            <a:pPr fontAlgn="auto">
              <a:lnSpc>
                <a:spcPct val="150000"/>
              </a:lnSpc>
            </a:pPr>
            <a:r>
              <a:rPr lang="zh-CN" altLang="en-US" sz="1200">
                <a:solidFill>
                  <a:schemeClr val="tx1"/>
                </a:solidFill>
                <a:uFillTx/>
              </a:rPr>
              <a:t>   .codec_name = "codec-3,</a:t>
            </a:r>
          </a:p>
          <a:p>
            <a:pPr fontAlgn="auto">
              <a:lnSpc>
                <a:spcPct val="150000"/>
              </a:lnSpc>
            </a:pPr>
            <a:r>
              <a:rPr lang="zh-CN" altLang="en-US" sz="1200">
                <a:solidFill>
                  <a:schemeClr val="tx1"/>
                </a:solidFill>
                <a:uFillTx/>
              </a:rPr>
              <a:t>   .codec_dai_name = "codec-3-dai_name",</a:t>
            </a:r>
          </a:p>
          <a:p>
            <a:pPr fontAlgn="auto">
              <a:lnSpc>
                <a:spcPct val="150000"/>
              </a:lnSpc>
            </a:pPr>
            <a:r>
              <a:rPr lang="zh-CN" altLang="en-US" sz="1200">
                <a:solidFill>
                  <a:schemeClr val="tx1"/>
                </a:solidFill>
                <a:uFillTx/>
              </a:rPr>
              <a:t>   .dai_fmt = SND_SOC_DAIFMT_I2S | SND_SOC_DAIFMT_NB_NF</a:t>
            </a:r>
          </a:p>
          <a:p>
            <a:pPr fontAlgn="auto">
              <a:lnSpc>
                <a:spcPct val="150000"/>
              </a:lnSpc>
            </a:pPr>
            <a:r>
              <a:rPr lang="zh-CN" altLang="en-US" sz="1200">
                <a:solidFill>
                  <a:schemeClr val="tx1"/>
                </a:solidFill>
                <a:uFillTx/>
              </a:rPr>
              <a:t>           | SND_SOC_DAIFMT_CBM_CFM,</a:t>
            </a:r>
          </a:p>
          <a:p>
            <a:pPr fontAlgn="auto">
              <a:lnSpc>
                <a:spcPct val="150000"/>
              </a:lnSpc>
            </a:pPr>
            <a:r>
              <a:rPr lang="zh-CN" altLang="en-US" sz="1200">
                <a:solidFill>
                  <a:schemeClr val="tx1"/>
                </a:solidFill>
                <a:uFillTx/>
              </a:rPr>
              <a:t>   .ignore_suspend = 1,</a:t>
            </a:r>
          </a:p>
          <a:p>
            <a:pPr fontAlgn="auto">
              <a:lnSpc>
                <a:spcPct val="150000"/>
              </a:lnSpc>
            </a:pPr>
            <a:r>
              <a:rPr lang="zh-CN" altLang="en-US" sz="1200">
                <a:solidFill>
                  <a:schemeClr val="tx1"/>
                </a:solidFill>
                <a:uFillTx/>
              </a:rPr>
              <a:t>   .params = &amp;dsp_codec_params,</a:t>
            </a:r>
          </a:p>
          <a:p>
            <a:pPr fontAlgn="auto">
              <a:lnSpc>
                <a:spcPct val="150000"/>
              </a:lnSpc>
            </a:pPr>
            <a:r>
              <a:rPr lang="zh-CN" altLang="en-US" sz="1200">
                <a:solidFill>
                  <a:schemeClr val="tx1"/>
                </a:solidFill>
                <a:uFillTx/>
              </a:rPr>
              <a: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50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p>
          <a:p>
            <a:pPr lvl="1" fontAlgn="auto">
              <a:lnSpc>
                <a:spcPct val="150000"/>
              </a:lnSpc>
            </a:pPr>
            <a:r>
              <a:rPr lang="en-US" altLang="zh-CN" dirty="0">
                <a:solidFill>
                  <a:schemeClr val="tx1"/>
                </a:solidFill>
                <a:effectLst/>
                <a:latin typeface="+mn-ea"/>
              </a:rPr>
              <a:t># Copyright 1999-2014 Gentoo Foundation</a:t>
            </a:r>
          </a:p>
          <a:p>
            <a:pPr lvl="1" fontAlgn="auto">
              <a:lnSpc>
                <a:spcPct val="150000"/>
              </a:lnSpc>
            </a:pPr>
            <a:r>
              <a:rPr lang="en-US" altLang="zh-CN" dirty="0">
                <a:solidFill>
                  <a:schemeClr val="tx1"/>
                </a:solidFill>
                <a:effectLst/>
                <a:latin typeface="+mn-ea"/>
              </a:rPr>
              <a:t># Distributed under the terms of the GNU ......</a:t>
            </a: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3"/>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LICENSE=“MIT”	// LGPL, MIT, GPL V2 …</a:t>
            </a: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900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2"/>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p>
          <a:p>
            <a:pPr lvl="2" fontAlgn="auto">
              <a:lnSpc>
                <a:spcPct val="150000"/>
              </a:lnSpc>
            </a:pPr>
            <a:r>
              <a:rPr lang="en-US" dirty="0" err="1"/>
              <a:t>dobin</a:t>
            </a:r>
            <a:r>
              <a:rPr lang="en-US" dirty="0"/>
              <a:t> hello-world</a:t>
            </a:r>
          </a:p>
          <a:p>
            <a:pPr lvl="1" fontAlgn="auto">
              <a:lnSpc>
                <a:spcPct val="150000"/>
              </a:lnSpc>
            </a:pPr>
            <a:r>
              <a:rPr lang="en-US" dirty="0"/>
              <a:t>}</a:t>
            </a:r>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52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p>
          <a:p>
            <a:pPr lvl="1">
              <a:lnSpc>
                <a:spcPct val="170000"/>
              </a:lnSpc>
            </a:pPr>
            <a:r>
              <a:rPr lang="zh-CN" altLang="en-US" dirty="0"/>
              <a:t>gcl: Rietveld code review tool for subversion. The gcl tool runs presubmit scripts.</a:t>
            </a:r>
          </a:p>
          <a:p>
            <a:pPr lvl="1">
              <a:lnSpc>
                <a:spcPct val="170000"/>
              </a:lnSpc>
            </a:pPr>
            <a:r>
              <a:rPr lang="zh-CN" altLang="en-US" dirty="0"/>
              <a:t>git-cl: Rietveld code review tool for git. The git-cl tool runs presubmit scripts.</a:t>
            </a:r>
          </a:p>
          <a:p>
            <a:pPr lvl="1">
              <a:lnSpc>
                <a:spcPct val="170000"/>
              </a:lnSpc>
            </a:pPr>
            <a:r>
              <a:rPr lang="zh-CN" altLang="en-US" dirty="0"/>
              <a:t>hammer: (Obsolete) Wrapper script for building Chromium with the SCons software construction tool.</a:t>
            </a:r>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p>
          <a:p>
            <a:pPr lvl="1">
              <a:lnSpc>
                <a:spcPct val="170000"/>
              </a:lnSpc>
            </a:pPr>
            <a:r>
              <a:rPr lang="zh-CN" altLang="en-US" dirty="0"/>
              <a:t>drover: Quickly revert svn commits.</a:t>
            </a:r>
          </a:p>
          <a:p>
            <a:pPr lvl="1">
              <a:lnSpc>
                <a:spcPct val="170000"/>
              </a:lnSpc>
            </a:pPr>
            <a:r>
              <a:rPr lang="zh-CN" altLang="en-US" dirty="0"/>
              <a:t>cpplint.py: Checks for C++ style compliance.</a:t>
            </a:r>
          </a:p>
          <a:p>
            <a:pPr lvl="1">
              <a:lnSpc>
                <a:spcPct val="170000"/>
              </a:lnSpc>
            </a:pPr>
            <a:r>
              <a:rPr lang="zh-CN" altLang="en-US" dirty="0"/>
              <a:t>presubmit_support.py: Runs PRESUBMIT.py presubmit checks.</a:t>
            </a:r>
          </a:p>
          <a:p>
            <a:pPr lvl="1">
              <a:lnSpc>
                <a:spcPct val="170000"/>
              </a:lnSpc>
            </a:pPr>
            <a:r>
              <a:rPr lang="zh-CN" altLang="en-US" dirty="0"/>
              <a:t>repo: The repo tool.</a:t>
            </a:r>
          </a:p>
          <a:p>
            <a:pPr lvl="1">
              <a:lnSpc>
                <a:spcPct val="170000"/>
              </a:lnSpc>
            </a:pPr>
            <a:r>
              <a:rPr lang="zh-CN" altLang="en-US" dirty="0"/>
              <a:t>trychange.py: Try server tool. It is wrapped by gcl try and git-try.</a:t>
            </a:r>
          </a:p>
          <a:p>
            <a:pPr lvl="1">
              <a:lnSpc>
                <a:spcPct val="170000"/>
              </a:lnSpc>
            </a:pPr>
            <a:r>
              <a:rPr lang="zh-CN" altLang="en-US" dirty="0"/>
              <a:t>git-try: Try change tool for git users</a:t>
            </a:r>
          </a:p>
          <a:p>
            <a:pPr lvl="1">
              <a:lnSpc>
                <a:spcPct val="170000"/>
              </a:lnSpc>
            </a:pPr>
            <a:r>
              <a:rPr lang="zh-CN" altLang="en-US" dirty="0"/>
              <a:t>wtf: Displays the active git branches in a chromium os checkout.</a:t>
            </a:r>
          </a:p>
          <a:p>
            <a:pPr lvl="1">
              <a:lnSpc>
                <a:spcPct val="170000"/>
              </a:lnSpc>
            </a:pPr>
            <a:r>
              <a:rPr lang="zh-CN" altLang="en-US" dirty="0"/>
              <a:t>weekly: Displays the log of checkins for a particular developer since a particular date for git checkouts.</a:t>
            </a:r>
          </a:p>
          <a:p>
            <a:pPr lvl="1">
              <a:lnSpc>
                <a:spcPct val="170000"/>
              </a:lnSpc>
            </a:pPr>
            <a:r>
              <a:rPr lang="zh-CN" altLang="en-US" dirty="0"/>
              <a:t>git-gs: Wrapper for git grep with relevant source types.</a:t>
            </a:r>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p>
          <a:p>
            <a:pPr>
              <a:lnSpc>
                <a:spcPct val="170000"/>
              </a:lnSpc>
            </a:pPr>
            <a:r>
              <a:rPr lang="x-none" altLang="zh-CN" dirty="0"/>
              <a:t>GYP (Generate Your Projects): 目的是为了支持更大的项目编译在不同的平台，比如Mac，Windows，Linux，它可以生成Xcode工程，Visual Studio工程，Ninja编译文件和Mackefiles。</a:t>
            </a:r>
          </a:p>
          <a:p>
            <a:pPr lvl="1">
              <a:lnSpc>
                <a:spcPct val="170000"/>
              </a:lnSpc>
            </a:pPr>
            <a:r>
              <a:rPr lang="x-none" altLang="zh-CN" sz="2400" dirty="0"/>
              <a:t>GYP结构: GYP的输入是.gyp和.gypi文件，.gypi文件是用于.gyp文件include使用的。.gyp文件就是符合特定格式的json文件。</a:t>
            </a:r>
          </a:p>
          <a:p>
            <a:pPr>
              <a:lnSpc>
                <a:spcPct val="170000"/>
              </a:lnSpc>
            </a:pPr>
            <a:r>
              <a:rPr lang="x-none" altLang="zh-CN" dirty="0"/>
              <a:t>GN (Generate Ninja): 是Chromium Project用来取代GYP的新工具，由于GN是用C++编写，比起用 python写的GYP快了很多，GN新的DSL的语法也被认为是比较好写以及维护的。</a:t>
            </a:r>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p>
          <a:p>
            <a:pPr lvl="2">
              <a:lnSpc>
                <a:spcPct val="170000"/>
              </a:lnSpc>
            </a:pPr>
            <a:r>
              <a:rPr lang="x-none" altLang="zh-CN" sz="2000" dirty="0"/>
              <a:t>buildconfig = "//build/BUILDCONFIG.gn"</a:t>
            </a:r>
          </a:p>
          <a:p>
            <a:pPr lvl="2">
              <a:lnSpc>
                <a:spcPct val="170000"/>
              </a:lnSpc>
            </a:pPr>
            <a:r>
              <a:rPr lang="x-none" altLang="zh-CN" sz="2000" dirty="0"/>
              <a:t>executable("hello") {</a:t>
            </a:r>
          </a:p>
          <a:p>
            <a:pPr lvl="2">
              <a:lnSpc>
                <a:spcPct val="170000"/>
              </a:lnSpc>
            </a:pPr>
            <a:r>
              <a:rPr lang="x-none" altLang="zh-CN" sz="2000" dirty="0"/>
              <a:t>  sources = [</a:t>
            </a:r>
          </a:p>
          <a:p>
            <a:pPr lvl="2">
              <a:lnSpc>
                <a:spcPct val="170000"/>
              </a:lnSpc>
            </a:pPr>
            <a:r>
              <a:rPr lang="x-none" altLang="zh-CN" sz="2000" dirty="0"/>
              <a:t>    "main.cpp",</a:t>
            </a:r>
          </a:p>
          <a:p>
            <a:pPr lvl="2">
              <a:lnSpc>
                <a:spcPct val="170000"/>
              </a:lnSpc>
            </a:pPr>
            <a:r>
              <a:rPr lang="x-none" altLang="zh-CN" sz="2000" dirty="0"/>
              <a:t>  ]</a:t>
            </a:r>
          </a:p>
          <a:p>
            <a:pPr lvl="2">
              <a:lnSpc>
                <a:spcPct val="170000"/>
              </a:lnSpc>
            </a:pPr>
            <a:r>
              <a:rPr lang="x-none" altLang="zh-CN" sz="2000" dirty="0"/>
              <a:t>}</a:t>
            </a:r>
          </a:p>
          <a:p>
            <a:pPr lvl="1">
              <a:lnSpc>
                <a:spcPct val="170000"/>
              </a:lnSpc>
            </a:pPr>
            <a:r>
              <a:rPr lang="x-none" altLang="zh-CN" sz="2400" dirty="0"/>
              <a:t>建立build/BUILDCONFIG.gn. 根据前面的设定，需要在build/下再新增一个BUILDCONFIG.gn，</a:t>
            </a:r>
          </a:p>
          <a:p>
            <a:pPr lvl="2">
              <a:lnSpc>
                <a:spcPct val="170000"/>
              </a:lnSpc>
            </a:pPr>
            <a:r>
              <a:rPr lang="x-none" altLang="zh-CN" sz="2000" dirty="0"/>
              <a:t>set_default_toolchain("//build/toolchains:gcc")</a:t>
            </a:r>
          </a:p>
          <a:p>
            <a:pPr lvl="2">
              <a:lnSpc>
                <a:spcPct val="170000"/>
              </a:lnSpc>
            </a:pPr>
            <a:r>
              <a:rPr lang="x-none" altLang="zh-CN" sz="2000" dirty="0"/>
              <a:t>cflags_cc = [ "-std=c++11" ]</a:t>
            </a:r>
          </a:p>
          <a:p>
            <a:pPr lvl="1">
              <a:lnSpc>
                <a:spcPct val="170000"/>
              </a:lnSpc>
            </a:pPr>
            <a:r>
              <a:rPr lang="x-none" altLang="zh-CN" sz="2400" dirty="0"/>
              <a:t>建立build/toolchains/BUILD.gn, 因为GN没有内建的toolchain规则，toolchain里的各种tool例如 cc,cxx,link等必须自己指定.</a:t>
            </a:r>
          </a:p>
          <a:p>
            <a:pPr lvl="1">
              <a:lnSpc>
                <a:spcPct val="170000"/>
              </a:lnSpc>
            </a:pPr>
            <a:r>
              <a:rPr lang="zh-CN" altLang="en-US" dirty="0"/>
              <a:t>编译</a:t>
            </a:r>
            <a:r>
              <a:rPr lang="x-none" altLang="zh-CN" dirty="0"/>
              <a:t>: 先用gn gen指定在out/目录里面生成ninja。</a:t>
            </a:r>
          </a:p>
          <a:p>
            <a:pPr lvl="2">
              <a:lnSpc>
                <a:spcPct val="170000"/>
              </a:lnSpc>
            </a:pPr>
            <a:r>
              <a:rPr lang="x-none" altLang="zh-CN" dirty="0"/>
              <a:t>gn gen out</a:t>
            </a:r>
          </a:p>
          <a:p>
            <a:pPr lvl="2">
              <a:lnSpc>
                <a:spcPct val="170000"/>
              </a:lnSpc>
            </a:pPr>
            <a:r>
              <a:rPr lang="x-none" altLang="zh-CN" dirty="0"/>
              <a:t>ninja -C out</a:t>
            </a:r>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p>
          <a:p>
            <a:r>
              <a:rPr lang="en-US" sz="1400"/>
              <a:t>{</a:t>
            </a:r>
          </a:p>
          <a:p>
            <a:r>
              <a:rPr lang="en-US" sz="1400"/>
              <a:t>    'targets': [</a:t>
            </a:r>
          </a:p>
          <a:p>
            <a:r>
              <a:rPr lang="en-US" sz="1400"/>
              <a:t>      {</a:t>
            </a:r>
          </a:p>
          <a:p>
            <a:r>
              <a:rPr lang="en-US" sz="1400"/>
              <a:t>        'target_name': 'foo',</a:t>
            </a:r>
          </a:p>
          <a:p>
            <a:r>
              <a:rPr lang="en-US" sz="1400"/>
              <a:t>        'type': 'executable',</a:t>
            </a:r>
          </a:p>
          <a:p>
            <a:r>
              <a:rPr lang="en-US" sz="1400"/>
              <a:t>        'sources': [</a:t>
            </a:r>
          </a:p>
          <a:p>
            <a:r>
              <a:rPr lang="en-US" sz="1400"/>
              <a:t>          'independent.cc',</a:t>
            </a:r>
          </a:p>
          <a:p>
            <a:r>
              <a:rPr lang="en-US" sz="1400"/>
              <a:t>          'specific_win.cc',</a:t>
            </a:r>
          </a:p>
          <a:p>
            <a:r>
              <a:rPr lang="en-US" sz="1400"/>
              <a:t>        ],</a:t>
            </a:r>
          </a:p>
          <a:p>
            <a:r>
              <a:rPr lang="en-US" sz="1400"/>
              <a:t>      },</a:t>
            </a:r>
          </a:p>
          <a:p>
            <a:r>
              <a:rPr lang="en-US" sz="1400"/>
              <a:t>    ],</a:t>
            </a:r>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p>
          <a:p>
            <a:pPr lvl="0">
              <a:lnSpc>
                <a:spcPct val="150000"/>
              </a:lnSpc>
            </a:pPr>
            <a:r>
              <a:rPr dirty="0" err="1"/>
              <a:t>ninja命令的使用如下</a:t>
            </a:r>
            <a:r>
              <a:rPr dirty="0"/>
              <a:t>：</a:t>
            </a:r>
          </a:p>
          <a:p>
            <a:pPr lvl="1">
              <a:lnSpc>
                <a:spcPct val="150000"/>
              </a:lnSpc>
            </a:pPr>
            <a:r>
              <a:rPr lang="x-none" dirty="0"/>
              <a:t>Compile: ninja</a:t>
            </a:r>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p>
          <a:p>
            <a:r>
              <a:rPr lang="x-none" altLang="en-US" sz="1400"/>
              <a:t>cc=gcc</a:t>
            </a:r>
          </a:p>
          <a:p>
            <a:r>
              <a:rPr lang="x-none" altLang="en-US" sz="1400"/>
              <a:t>cflags= -g -c</a:t>
            </a:r>
          </a:p>
          <a:p>
            <a:r>
              <a:rPr lang="x-none" altLang="en-US" sz="1400"/>
              <a:t>rule cc</a:t>
            </a:r>
          </a:p>
          <a:p>
            <a:r>
              <a:rPr lang="x-none" altLang="en-US" sz="1400"/>
              <a:t>     command = $cc $cflags $in -o $out</a:t>
            </a:r>
          </a:p>
          <a:p>
            <a:r>
              <a:rPr lang="x-none" altLang="en-US" sz="1400"/>
              <a:t>rule link</a:t>
            </a:r>
          </a:p>
          <a:p>
            <a:r>
              <a:rPr lang="x-none" altLang="en-US" sz="1400"/>
              <a:t>     command = $cc $in -o $out</a:t>
            </a:r>
          </a:p>
          <a:p>
            <a:r>
              <a:rPr lang="x-none" altLang="en-US" sz="1400"/>
              <a:t>rule cleanup</a:t>
            </a:r>
          </a:p>
          <a:p>
            <a:r>
              <a:rPr lang="x-none" altLang="en-US" sz="1400"/>
              <a:t>     command = rm -rf *.exe *.o</a:t>
            </a:r>
          </a:p>
          <a:p>
            <a:r>
              <a:rPr lang="x-none" altLang="en-US" sz="1400"/>
              <a:t>#part dependency</a:t>
            </a:r>
          </a:p>
          <a:p>
            <a:r>
              <a:rPr lang="x-none" altLang="en-US" sz="1400"/>
              <a:t>build func.o           : cc func.c</a:t>
            </a:r>
          </a:p>
          <a:p>
            <a:r>
              <a:rPr lang="x-none" altLang="en-US" sz="1400"/>
              <a:t>build main.o           : cc main.c</a:t>
            </a:r>
          </a:p>
          <a:p>
            <a:r>
              <a:rPr lang="x-none" altLang="en-US" sz="1400"/>
              <a:t>build app.exe            : link main.o func.o</a:t>
            </a:r>
          </a:p>
          <a:p>
            <a:r>
              <a:rPr lang="x-none" altLang="en-US" sz="1400"/>
              <a:t>build all:  phony || app.exe</a:t>
            </a:r>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7500" lnSpcReduction="10000"/>
          </a:bodyPr>
          <a:lstStyle/>
          <a:p>
            <a:pPr fontAlgn="auto">
              <a:lnSpc>
                <a:spcPct val="100000"/>
              </a:lnSpc>
            </a:pPr>
            <a:r>
              <a:rPr lang="zh-CN" altLang="en-US"/>
              <a:t>cros_workon is a </a:t>
            </a:r>
            <a:r>
              <a:rPr lang="en-US" altLang="zh-CN"/>
              <a:t>bash script that is used to select which portage packages you intent to work on.</a:t>
            </a:r>
          </a:p>
          <a:p>
            <a:pPr fontAlgn="auto">
              <a:lnSpc>
                <a:spcPct val="100000"/>
              </a:lnSpc>
            </a:pPr>
            <a:r>
              <a:rPr lang="en-US" altLang="zh-CN"/>
              <a:t>The “cros_workon start” command will:</a:t>
            </a:r>
          </a:p>
          <a:p>
            <a:pPr lvl="1" fontAlgn="auto">
              <a:lnSpc>
                <a:spcPct val="100000"/>
              </a:lnSpc>
            </a:pPr>
            <a:r>
              <a:rPr lang="en-US" altLang="zh-CN" sz="2400"/>
              <a:t>Use the -9999 ebuild for a package;</a:t>
            </a:r>
          </a:p>
          <a:p>
            <a:pPr lvl="1" fontAlgn="auto">
              <a:lnSpc>
                <a:spcPct val="100000"/>
              </a:lnSpc>
            </a:pPr>
            <a:r>
              <a:rPr lang="en-US" altLang="zh-CN" sz="2400"/>
              <a:t>Build from local sources.</a:t>
            </a:r>
          </a:p>
          <a:p>
            <a:pPr lvl="0" fontAlgn="auto">
              <a:lnSpc>
                <a:spcPct val="100000"/>
              </a:lnSpc>
            </a:pPr>
            <a:r>
              <a:rPr lang="en-US" altLang="zh-CN" sz="2800"/>
              <a:t>The “cros_workon stop” command will:</a:t>
            </a:r>
          </a:p>
          <a:p>
            <a:pPr lvl="1" fontAlgn="auto">
              <a:lnSpc>
                <a:spcPct val="100000"/>
              </a:lnSpc>
            </a:pPr>
            <a:r>
              <a:rPr lang="en-US" altLang="zh-CN" sz="2400"/>
              <a:t>Revert to the latest stable ebuild;</a:t>
            </a:r>
          </a:p>
          <a:p>
            <a:pPr lvl="1" fontAlgn="auto">
              <a:lnSpc>
                <a:spcPct val="100000"/>
              </a:lnSpc>
            </a:pPr>
            <a:r>
              <a:rPr lang="en-US" altLang="zh-CN" sz="2400"/>
              <a:t>Use prebuilt binaries when possible.</a:t>
            </a:r>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p>
          <a:p>
            <a:pPr lvl="1" fontAlgn="auto">
              <a:lnSpc>
                <a:spcPct val="100000"/>
              </a:lnSpc>
            </a:pPr>
            <a:r>
              <a:rPr lang="en-US" altLang="zh-CN"/>
              <a:t>repo: Usually run outside the chroot.</a:t>
            </a:r>
          </a:p>
          <a:p>
            <a:pPr lvl="2" fontAlgn="auto">
              <a:lnSpc>
                <a:spcPct val="100000"/>
              </a:lnSpc>
            </a:pPr>
            <a:r>
              <a:rPr lang="en-US" altLang="zh-CN"/>
              <a:t>It's used to check out and sync your repositories and manage the tracking branches for git.</a:t>
            </a:r>
          </a:p>
          <a:p>
            <a:pPr lvl="1" fontAlgn="auto">
              <a:lnSpc>
                <a:spcPct val="100000"/>
              </a:lnSpc>
            </a:pPr>
            <a:r>
              <a:rPr lang="en-US" altLang="zh-CN"/>
              <a:t>src/scrips/cros_workon: Always run inside the chroot.</a:t>
            </a:r>
          </a:p>
          <a:p>
            <a:pPr lvl="2" fontAlgn="auto">
              <a:lnSpc>
                <a:spcPct val="100000"/>
              </a:lnSpc>
            </a:pPr>
            <a:r>
              <a:rPr lang="en-US" altLang="zh-CN"/>
              <a:t>It's used to unmask a package ebuild so that</a:t>
            </a:r>
          </a:p>
          <a:p>
            <a:pPr lvl="2" fontAlgn="auto">
              <a:lnSpc>
                <a:spcPct val="100000"/>
              </a:lnSpc>
            </a:pPr>
            <a:r>
              <a:rPr lang="en-US" altLang="zh-CN"/>
              <a:t>1) repo will be prepared to sync a local copy of the source, and</a:t>
            </a:r>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7500"/>
          </a:bodyPr>
          <a:lstStyle/>
          <a:p>
            <a:pPr fontAlgn="auto">
              <a:lnSpc>
                <a:spcPct val="100000"/>
              </a:lnSpc>
            </a:pPr>
            <a:r>
              <a:rPr lang="en-US" altLang="zh-CN"/>
              <a:t>cros_workon package</a:t>
            </a:r>
          </a:p>
          <a:p>
            <a:pPr lvl="1" fontAlgn="auto">
              <a:lnSpc>
                <a:spcPct val="100000"/>
              </a:lnSpc>
            </a:pPr>
            <a:r>
              <a:rPr lang="en-US" altLang="zh-CN"/>
              <a:t>If an ebuild inherits cros_workon it is a cros_workon package.</a:t>
            </a:r>
          </a:p>
          <a:p>
            <a:pPr lvl="1" fontAlgn="auto">
              <a:lnSpc>
                <a:spcPct val="100000"/>
              </a:lnSpc>
            </a:pPr>
            <a:r>
              <a:rPr lang="en-US" altLang="zh-CN"/>
              <a:t>If you need to modify a cros_workon ebuild you must modify the -9999 version of the ebuild.</a:t>
            </a:r>
          </a:p>
          <a:p>
            <a:pPr lvl="2" fontAlgn="auto">
              <a:lnSpc>
                <a:spcPct val="100000"/>
              </a:lnSpc>
            </a:pPr>
            <a:r>
              <a:rPr lang="en-US" altLang="zh-CN"/>
              <a:t>When the change is submitted the builders will automatically up-rev the current stable ebuild and replace it with the contents of the -9999 ebuild.</a:t>
            </a:r>
          </a:p>
          <a:p>
            <a:pPr lvl="0" fontAlgn="auto">
              <a:lnSpc>
                <a:spcPct val="100000"/>
              </a:lnSpc>
            </a:pPr>
            <a:r>
              <a:rPr lang="en-US" altLang="zh-CN"/>
              <a:t>Non cros_workon packages</a:t>
            </a:r>
          </a:p>
          <a:p>
            <a:pPr lvl="1" fontAlgn="auto">
              <a:lnSpc>
                <a:spcPct val="100000"/>
              </a:lnSpc>
            </a:pPr>
            <a:r>
              <a:rPr lang="en-US" altLang="zh-CN"/>
              <a:t>The package's ebuild file DOES NOT contain “inherit cros_workon” statement</a:t>
            </a:r>
          </a:p>
          <a:p>
            <a:pPr lvl="1" fontAlgn="auto">
              <a:lnSpc>
                <a:spcPct val="100000"/>
              </a:lnSpc>
            </a:pPr>
            <a:r>
              <a:rPr lang="en-US" altLang="zh-CN"/>
              <a:t>If so, “cros_workon” commands DO NOT work on this package.</a:t>
            </a:r>
          </a:p>
          <a:p>
            <a:pPr lvl="1" fontAlgn="auto">
              <a:lnSpc>
                <a:spcPct val="100000"/>
              </a:lnSpc>
            </a:pPr>
            <a:r>
              <a:rPr lang="en-US" altLang="zh-CN"/>
              <a:t>If you need to change an ebuild for a non cros_workon package then when submitting the change you will need to manually up-rev the ebuild.</a:t>
            </a:r>
          </a:p>
          <a:p>
            <a:pPr lvl="2" fontAlgn="auto">
              <a:lnSpc>
                <a:spcPct val="100000"/>
              </a:lnSpc>
            </a:pPr>
            <a:r>
              <a:rPr lang="en-US" altLang="zh-CN" sz="2000"/>
              <a:t>For example, git mv arbitrary-0.0.1-r3 arbitrary-0.0.1-r4</a:t>
            </a:r>
          </a:p>
          <a:p>
            <a:pPr lvl="0" fontAlgn="auto">
              <a:lnSpc>
                <a:spcPct val="100000"/>
              </a:lnSpc>
            </a:pPr>
            <a:r>
              <a:rPr lang="en-US" altLang="zh-CN"/>
              <a:t>Pre-built</a:t>
            </a:r>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normAutofit fontScale="50000" lnSpcReduction="20000"/>
          </a:bodyPr>
          <a:lstStyle/>
          <a:p>
            <a:pPr fontAlgn="auto">
              <a:lnSpc>
                <a:spcPct val="150000"/>
              </a:lnSpc>
            </a:pPr>
            <a:r>
              <a:rPr lang="en-US" dirty="0"/>
              <a:t>Quick Start guide - http://www.chromium.org/chromium-os/quick-start-guide</a:t>
            </a:r>
          </a:p>
          <a:p>
            <a:pPr fontAlgn="auto">
              <a:lnSpc>
                <a:spcPct val="150000"/>
              </a:lnSpc>
            </a:pPr>
            <a:r>
              <a:rPr lang="en-US" dirty="0"/>
              <a:t>Chromium OS developer guide - http://www.chromium.org/chromium-os/developer-guide</a:t>
            </a:r>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p>
          <a:p>
            <a:pPr fontAlgn="auto">
              <a:lnSpc>
                <a:spcPct val="150000"/>
              </a:lnSpc>
            </a:pPr>
            <a:r>
              <a:rPr lang="en-US" dirty="0"/>
              <a:t>List of </a:t>
            </a:r>
            <a:r>
              <a:rPr lang="en-US" b="1" dirty="0"/>
              <a:t>branches of Chromium OS </a:t>
            </a:r>
            <a:r>
              <a:rPr lang="en-US" dirty="0"/>
              <a:t>- https://chromium.googlesource.com/chromiumos/manifest.git/+refs </a:t>
            </a:r>
          </a:p>
          <a:p>
            <a:pPr fontAlgn="auto">
              <a:lnSpc>
                <a:spcPct val="150000"/>
              </a:lnSpc>
            </a:pPr>
            <a:r>
              <a:rPr lang="x-none"/>
              <a:t>Add kernel driver:</a:t>
            </a:r>
          </a:p>
          <a:p>
            <a:pPr lvl="1" fontAlgn="auto">
              <a:lnSpc>
                <a:spcPct val="150000"/>
              </a:lnSpc>
            </a:pPr>
            <a:r>
              <a:rPr lang="x-none" sz="2400"/>
              <a:t>Locate used kernel via "cros_workon --board xxx --list all" to locate used kernel, then enable driver in kernel config, then "cros_workon start ..."</a:t>
            </a:r>
          </a:p>
          <a:p>
            <a:pPr fontAlgn="auto">
              <a:lnSpc>
                <a:spcPct val="150000"/>
              </a:lnSpc>
            </a:pPr>
            <a:r>
              <a:rPr lang="x-none"/>
              <a:t>Add userspace packages:</a:t>
            </a:r>
          </a:p>
          <a:p>
            <a:pPr lvl="1" fontAlgn="auto">
              <a:lnSpc>
                <a:spcPct val="150000"/>
              </a:lnSpc>
            </a:pPr>
            <a:r>
              <a:rPr lang="x-none"/>
              <a:t>Suggested reading: Gentoo Development Guide - Ebuild Writing (https://devmanual.gentoo.org/ebuild-writing/)</a:t>
            </a:r>
          </a:p>
          <a:p>
            <a:pPr lvl="1" fontAlgn="auto">
              <a:lnSpc>
                <a:spcPct val="150000"/>
              </a:lnSpc>
            </a:pPr>
            <a:r>
              <a:rPr lang="x-none"/>
              <a:t>Suggested reading: Chromium OS Portage Build FAQ (http://www.chromium.org/chromium-os/how-tos-and-troubleshooting/portage-build-faq)</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5000" lnSpcReduction="20000"/>
          </a:bodyPr>
          <a:lstStyle/>
          <a:p>
            <a:pPr fontAlgn="auto">
              <a:lnSpc>
                <a:spcPct val="150000"/>
              </a:lnSpc>
            </a:pPr>
            <a:r>
              <a:rPr lang="x-none" altLang="en-US"/>
              <a:t>mkdir -p ~/workspace/chromiumos; cd ~/workspace/chromiumos</a:t>
            </a:r>
          </a:p>
          <a:p>
            <a:pPr fontAlgn="auto">
              <a:lnSpc>
                <a:spcPct val="150000"/>
              </a:lnSpc>
            </a:pPr>
            <a:r>
              <a:rPr lang="en-US" altLang="zh-CN"/>
              <a:t>$repo init -u http://git.chromium.org/git/manifest -m minilayout.xml</a:t>
            </a:r>
          </a:p>
          <a:p>
            <a:pPr fontAlgn="auto">
              <a:lnSpc>
                <a:spcPct val="150000"/>
              </a:lnSpc>
            </a:pPr>
            <a:r>
              <a:rPr lang="en-US" altLang="zh-CN"/>
              <a:t>$repo sync</a:t>
            </a:r>
          </a:p>
          <a:p>
            <a:pPr fontAlgn="auto">
              <a:lnSpc>
                <a:spcPct val="150000"/>
              </a:lnSpc>
            </a:pPr>
            <a:r>
              <a:rPr lang="en-US" altLang="zh-CN"/>
              <a:t>$cd src/scripts</a:t>
            </a:r>
          </a:p>
          <a:p>
            <a:pPr fontAlgn="auto">
              <a:lnSpc>
                <a:spcPct val="150000"/>
              </a:lnSpc>
            </a:pPr>
            <a:r>
              <a:rPr lang="en-US" altLang="zh-CN"/>
              <a:t>$./make_chroot</a:t>
            </a:r>
          </a:p>
          <a:p>
            <a:pPr lvl="1" fontAlgn="auto">
              <a:lnSpc>
                <a:spcPct val="150000"/>
              </a:lnSpc>
            </a:pPr>
            <a:r>
              <a:rPr lang="en-US" altLang="zh-CN"/>
              <a:t>To simplify dependencies, development is done inside a chroot. chroot 處於 ${HOME}/chromiumos/chroot。其中可以找到像 /usr/bin 和 /etc 這樣的系統目錄。這些對 chroot 是本地目錄，與您機器上的系統目錄相獨立。</a:t>
            </a:r>
          </a:p>
          <a:p>
            <a:pPr lvl="0" fontAlgn="auto">
              <a:lnSpc>
                <a:spcPct val="150000"/>
              </a:lnSpc>
            </a:pPr>
            <a:r>
              <a:rPr lang="en-US" altLang="zh-CN" sz="2800"/>
              <a:t>$./enter_chroot.sh</a:t>
            </a:r>
          </a:p>
          <a:p>
            <a:pPr lvl="1" fontAlgn="auto">
              <a:lnSpc>
                <a:spcPct val="150000"/>
              </a:lnSpc>
            </a:pPr>
            <a:r>
              <a:rPr lang="en-US" altLang="zh-CN"/>
              <a:t>To enter the chroot in order to do development</a:t>
            </a:r>
            <a:r>
              <a:rPr lang="en-US" altLang="zh-CN" sz="2400"/>
              <a:t>.</a:t>
            </a:r>
          </a:p>
          <a:p>
            <a:pPr lvl="0" fontAlgn="auto">
              <a:lnSpc>
                <a:spcPct val="150000"/>
              </a:lnSpc>
            </a:pPr>
            <a:r>
              <a:rPr lang="en-US" altLang="zh-CN" sz="2800"/>
              <a:t>Or ./enter_chroot.sh --chrome_root=$(PATH/TO/CHROMIUM-BROWSER/SRC)</a:t>
            </a:r>
          </a:p>
          <a:p>
            <a:pPr lvl="0" fontAlgn="auto">
              <a:lnSpc>
                <a:spcPct val="150000"/>
              </a:lnSpc>
            </a:pPr>
            <a:r>
              <a:rPr lang="x-none" altLang="en-US" sz="2800"/>
              <a:t>Or cros_sdk [--enter]	# If existed chroot image file, it will mount chroot image, and enter it. 進入 chroot 時，會在 chroot 中裝載“~/trunk”目錄，它指向的就是 Chromium OS 主目錄 ${HOME}/chromiumos。</a:t>
            </a:r>
          </a:p>
          <a:p>
            <a:pPr lvl="0" fontAlgn="auto">
              <a:lnSpc>
                <a:spcPct val="15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p>
          <a:p>
            <a:pPr lvl="1" fontAlgn="auto">
              <a:lnSpc>
                <a:spcPct val="15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p>
          <a:p>
            <a:pPr lvl="0" fontAlgn="auto">
              <a:lnSpc>
                <a:spcPct val="150000"/>
              </a:lnSpc>
            </a:pPr>
            <a:r>
              <a:rPr lang="x-none" altLang="en-US">
                <a:sym typeface="+mn-ea"/>
              </a:rPr>
              <a:t>(cr)</a:t>
            </a:r>
            <a:r>
              <a:rPr lang="en-US" altLang="zh-CN" sz="2800"/>
              <a:t>$./enable_localaccount.sh USERNAME</a:t>
            </a:r>
          </a:p>
          <a:p>
            <a:pPr lvl="1" fontAlgn="auto">
              <a:lnSpc>
                <a:spcPct val="150000"/>
              </a:lnSpc>
            </a:pPr>
            <a:r>
              <a:rPr lang="en-US" altLang="zh-CN" sz="2400"/>
              <a:t>The local user account allows login with no password even if you can not connect to the Internet.</a:t>
            </a:r>
          </a:p>
          <a:p>
            <a:pPr lvl="0" fontAlgn="auto">
              <a:lnSpc>
                <a:spcPct val="150000"/>
              </a:lnSpc>
            </a:pPr>
            <a:r>
              <a:rPr lang="x-none" altLang="en-US">
                <a:sym typeface="+mn-ea"/>
              </a:rPr>
              <a:t>(cr)</a:t>
            </a:r>
            <a:r>
              <a:rPr lang="en-US" altLang="zh-CN" sz="2800"/>
              <a:t>$./set_shared_user_password.sh</a:t>
            </a:r>
          </a:p>
          <a:p>
            <a:pPr lvl="1" fontAlgn="auto">
              <a:lnSpc>
                <a:spcPct val="15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p>
          <a:p>
            <a:pPr lvl="0" fontAlgn="auto">
              <a:lnSpc>
                <a:spcPct val="150000"/>
              </a:lnSpc>
            </a:pPr>
            <a:r>
              <a:rPr lang="x-none" altLang="en-US">
                <a:sym typeface="+mn-ea"/>
              </a:rPr>
              <a:t>(cr)</a:t>
            </a:r>
            <a:r>
              <a:rPr lang="en-US" altLang="zh-CN"/>
              <a:t>$ ./build_packages --board="x86-generic" --jobs=4</a:t>
            </a:r>
          </a:p>
          <a:p>
            <a:pPr lvl="1" fontAlgn="auto">
              <a:lnSpc>
                <a:spcPct val="150000"/>
              </a:lnSpc>
            </a:pPr>
            <a:r>
              <a:rPr lang="en-US" altLang="zh-CN"/>
              <a:t>By default, build_packages will build the stable version of a package (i.e. from committed git sources) unless you are working on a package. If you are working on a package, build_packages will build using your local sources.</a:t>
            </a:r>
          </a:p>
          <a:p>
            <a:pPr lvl="0" fontAlgn="auto">
              <a:lnSpc>
                <a:spcPct val="150000"/>
              </a:lnSpc>
            </a:pPr>
            <a:r>
              <a:rPr lang="x-none" altLang="en-US">
                <a:sym typeface="+mn-ea"/>
              </a:rPr>
              <a:t>(cr)</a:t>
            </a:r>
            <a:r>
              <a:rPr lang="en-US" altLang="zh-CN"/>
              <a:t>$ ./build_image --noenable_rootfs_verification</a:t>
            </a:r>
          </a:p>
          <a:p>
            <a:pPr lvl="0" fontAlgn="auto">
              <a:lnSpc>
                <a:spcPct val="15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692150"/>
            <a:ext cx="10515600" cy="6132830"/>
          </a:xfrm>
        </p:spPr>
        <p:txBody>
          <a:bodyPr>
            <a:normAutofit fontScale="40000" lnSpcReduction="20000"/>
          </a:bodyPr>
          <a:lstStyle/>
          <a:p>
            <a:pPr fontAlgn="auto">
              <a:lnSpc>
                <a:spcPct val="150000"/>
              </a:lnSpc>
            </a:pPr>
            <a:r>
              <a:rPr lang="en-US" altLang="zh-CN"/>
              <a:t>Flash bootable and installation Chromium OS Built Image</a:t>
            </a:r>
          </a:p>
          <a:p>
            <a:pPr lvl="1" fontAlgn="auto">
              <a:lnSpc>
                <a:spcPct val="150000"/>
              </a:lnSpc>
            </a:pPr>
            <a:r>
              <a:rPr lang="en-US" altLang="zh-CN" sz="1710"/>
              <a:t>$</a:t>
            </a:r>
            <a:r>
              <a:rPr lang="zh-CN" altLang="en-US" sz="1710" b="1"/>
              <a:t>./image_to_usb.sh</a:t>
            </a:r>
            <a:r>
              <a:rPr lang="zh-CN" altLang="en-US" sz="1710"/>
              <a:t> --from=../build/images/x86/Version.BuiltDate&amp;Time --to=/dev/USB-Node</a:t>
            </a:r>
          </a:p>
          <a:p>
            <a:pPr lvl="1" fontAlgn="auto">
              <a:lnSpc>
                <a:spcPct val="150000"/>
              </a:lnSpc>
            </a:pPr>
            <a:r>
              <a:rPr lang="x-none" altLang="zh-CN" sz="1710"/>
              <a:t>Or </a:t>
            </a:r>
            <a:r>
              <a:rPr lang="x-none" altLang="zh-CN" sz="1710" b="1"/>
              <a:t>cros flash usb:// ../build/images/reef/latest</a:t>
            </a:r>
          </a:p>
          <a:p>
            <a:pPr lvl="1" fontAlgn="auto">
              <a:lnSpc>
                <a:spcPct val="150000"/>
              </a:lnSpc>
            </a:pPr>
            <a:r>
              <a:rPr lang="zh-CN" altLang="en-US"/>
              <a:t>“USB-Node” should be like “/dev/sdc” other than “/dev/sdc1”</a:t>
            </a:r>
          </a:p>
          <a:p>
            <a:pPr lvl="0" fontAlgn="auto">
              <a:lnSpc>
                <a:spcPct val="150000"/>
              </a:lnSpc>
            </a:pPr>
            <a:r>
              <a:rPr lang="en-US" altLang="zh-CN"/>
              <a:t>Start working on specific package</a:t>
            </a:r>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p>
          <a:p>
            <a:pPr lvl="0" fontAlgn="auto">
              <a:lnSpc>
                <a:spcPct val="150000"/>
              </a:lnSpc>
            </a:pPr>
            <a:r>
              <a:rPr lang="en-US" altLang="zh-CN"/>
              <a:t>Stop working on specific package</a:t>
            </a:r>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p>
          <a:p>
            <a:pPr lvl="0" fontAlgn="auto">
              <a:lnSpc>
                <a:spcPct val="150000"/>
              </a:lnSpc>
            </a:pPr>
            <a:r>
              <a:rPr lang="en-US" altLang="zh-CN"/>
              <a:t>Autotest</a:t>
            </a:r>
          </a:p>
          <a:p>
            <a:pPr lvl="1" fontAlgn="auto">
              <a:lnSpc>
                <a:spcPct val="150000"/>
              </a:lnSpc>
            </a:pPr>
            <a:r>
              <a:rPr lang="en-US" altLang="zh-CN"/>
              <a:t>$ ./cros_workon start autotest autotest-tests</a:t>
            </a:r>
          </a:p>
          <a:p>
            <a:pPr lvl="1" fontAlgn="auto">
              <a:lnSpc>
                <a:spcPct val="150000"/>
              </a:lnSpc>
            </a:pPr>
            <a:r>
              <a:rPr lang="en-US" altLang="zh-CN"/>
              <a:t>$ repo sync</a:t>
            </a:r>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p>
          <a:p>
            <a:pPr lvl="1" fontAlgn="auto">
              <a:lnSpc>
                <a:spcPct val="150000"/>
              </a:lnSpc>
            </a:pPr>
            <a:r>
              <a:rPr lang="en-US" altLang="zh-CN"/>
              <a:t>Currently, tests are organized within these ebuilds : chromeos-base/autotest-tests</a:t>
            </a:r>
          </a:p>
          <a:p>
            <a:pPr lvl="1" fontAlgn="auto">
              <a:lnSpc>
                <a:spcPct val="150000"/>
              </a:lnSpc>
            </a:pPr>
            <a:r>
              <a:rPr lang="en-US" altLang="zh-CN"/>
              <a:t>To see which tests are implemented by an ebuild, run the usual pretended emerge:</a:t>
            </a:r>
          </a:p>
          <a:p>
            <a:pPr lvl="1" fontAlgn="auto">
              <a:lnSpc>
                <a:spcPct val="150000"/>
              </a:lnSpc>
            </a:pPr>
            <a:r>
              <a:rPr lang="en-US" altLang="zh-CN"/>
              <a:t>$ emerge-${board} -pv autotest-tests</a:t>
            </a:r>
          </a:p>
          <a:p>
            <a:pPr lvl="1" fontAlgn="auto">
              <a:lnSpc>
                <a:spcPct val="150000"/>
              </a:lnSpc>
            </a:pPr>
            <a:r>
              <a:rPr lang="en-US" altLang="zh-CN"/>
              <a:t>All tests have a default state, either enabled (+) or disabled (-). The TESTS= variable is a USE_EXPAND.</a:t>
            </a:r>
          </a:p>
          <a:p>
            <a:pPr lvl="1" fontAlgn="auto">
              <a:lnSpc>
                <a:spcPct val="150000"/>
              </a:lnSpc>
            </a:pPr>
            <a:r>
              <a:rPr lang="en-US" altLang="zh-CN"/>
              <a:t>There are two ways to use these.</a:t>
            </a:r>
          </a:p>
          <a:p>
            <a:pPr lvl="1" fontAlgn="auto">
              <a:lnSpc>
                <a:spcPct val="150000"/>
              </a:lnSpc>
            </a:pPr>
            <a:r>
              <a:rPr lang="en-US" altLang="zh-CN"/>
              <a:t>(1) Non-Incremental --- Simply override the list by a new list</a:t>
            </a:r>
          </a:p>
          <a:p>
            <a:pPr lvl="1" fontAlgn="auto">
              <a:lnSpc>
                <a:spcPct val="150000"/>
              </a:lnSpc>
            </a:pPr>
            <a:r>
              <a:rPr lang="en-US" altLang="zh-CN"/>
              <a:t>TESTS="platform_MiniJailPidNamespace platform_MiniJailPtraceDisabled" emerge-${board} -pv autotest-tests</a:t>
            </a:r>
          </a:p>
          <a:p>
            <a:pPr lvl="1" fontAlgn="auto">
              <a:lnSpc>
                <a:spcPct val="150000"/>
              </a:lnSpc>
            </a:pPr>
            <a:r>
              <a:rPr lang="en-US" altLang="zh-CN"/>
              <a:t>(2) Incremental --- All USE_EXPAND flags are also accessible as USE flags, with the appropriate prefix, and can be used incrementally with +, -</a:t>
            </a:r>
          </a:p>
          <a:p>
            <a:pPr lvl="1" fontAlgn="auto">
              <a:lnSpc>
                <a:spcPct val="15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450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p>
          <a:p>
            <a:pPr fontAlgn="auto">
              <a:lnSpc>
                <a:spcPct val="150000"/>
              </a:lnSpc>
            </a:pPr>
            <a:r>
              <a:rPr lang="en-US"/>
              <a:t>Chrome OS Core uses Upstart for its /sbin/init package.</a:t>
            </a:r>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extLst>
                    <a:ext uri="{9D8B030D-6E8A-4147-A177-3AD203B41FA5}">
                      <a16:colId xmlns:a16="http://schemas.microsoft.com/office/drawing/2014/main" val="20000"/>
                    </a:ext>
                  </a:extLst>
                </a:gridCol>
                <a:gridCol w="3520440">
                  <a:extLst>
                    <a:ext uri="{9D8B030D-6E8A-4147-A177-3AD203B41FA5}">
                      <a16:colId xmlns:a16="http://schemas.microsoft.com/office/drawing/2014/main" val="20001"/>
                    </a:ext>
                  </a:extLst>
                </a:gridCol>
                <a:gridCol w="3519805">
                  <a:extLst>
                    <a:ext uri="{9D8B030D-6E8A-4147-A177-3AD203B41FA5}">
                      <a16:colId xmlns:a16="http://schemas.microsoft.com/office/drawing/2014/main" val="20002"/>
                    </a:ext>
                  </a:extLst>
                </a:gridCol>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extLst>
                  <a:ext uri="{0D108BD9-81ED-4DB2-BD59-A6C34878D82A}">
                    <a16:rowId xmlns:a16="http://schemas.microsoft.com/office/drawing/2014/main" val="10000"/>
                  </a:ext>
                </a:extLst>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extLst>
                  <a:ext uri="{0D108BD9-81ED-4DB2-BD59-A6C34878D82A}">
                    <a16:rowId xmlns:a16="http://schemas.microsoft.com/office/drawing/2014/main" val="10001"/>
                  </a:ext>
                </a:extLst>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extLst>
                  <a:ext uri="{0D108BD9-81ED-4DB2-BD59-A6C34878D82A}">
                    <a16:rowId xmlns:a16="http://schemas.microsoft.com/office/drawing/2014/main" val="10002"/>
                  </a:ext>
                </a:extLst>
              </a:tr>
              <a:tr h="731520">
                <a:tc>
                  <a:txBody>
                    <a:bodyPr/>
                    <a:lstStyle/>
                    <a:p>
                      <a:pPr>
                        <a:buNone/>
                      </a:pPr>
                      <a:r>
                        <a:t>started system-services</a:t>
                      </a:r>
                    </a:p>
                    <a:p>
                      <a:pPr>
                        <a:buNone/>
                      </a:pPr>
                      <a:endParaR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2"/>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2650"/>
          </a:xfrm>
        </p:spPr>
        <p:txBody>
          <a:bodyPr/>
          <a:lstStyle/>
          <a:p>
            <a:r>
              <a:rPr lang="en-US"/>
              <a:t>Sysv/UpStart/Systemd的区分</a:t>
            </a:r>
          </a:p>
        </p:txBody>
      </p:sp>
      <p:sp>
        <p:nvSpPr>
          <p:cNvPr id="3" name="Content Placeholder 2"/>
          <p:cNvSpPr>
            <a:spLocks noGrp="1"/>
          </p:cNvSpPr>
          <p:nvPr>
            <p:ph idx="1"/>
          </p:nvPr>
        </p:nvSpPr>
        <p:spPr>
          <a:xfrm>
            <a:off x="838200" y="1483360"/>
            <a:ext cx="10515600" cy="4694555"/>
          </a:xfrm>
        </p:spPr>
        <p:txBody>
          <a:bodyPr/>
          <a:lstStyle/>
          <a:p>
            <a:pPr marL="0" indent="0">
              <a:buNone/>
            </a:pPr>
            <a:r>
              <a:rPr lang="en-US"/>
              <a:t>Linux系统目前存在的三种系统启动方式所对应的配置文件目录分别为：</a:t>
            </a:r>
          </a:p>
          <a:p>
            <a:pPr marL="457200" indent="-457200"/>
            <a:r>
              <a:rPr lang="en-US"/>
              <a:t>SysVinit：/etc/init.d目录；</a:t>
            </a:r>
          </a:p>
          <a:p>
            <a:pPr marL="457200" indent="-457200"/>
            <a:r>
              <a:rPr lang="en-US"/>
              <a:t>UpStart： /usr/share/upstart目录；</a:t>
            </a:r>
          </a:p>
          <a:p>
            <a:pPr marL="457200" indent="-457200"/>
            <a:r>
              <a:rPr lang="en-US"/>
              <a:t>Systemd：/usr/lib/systemd目录；</a:t>
            </a:r>
          </a:p>
          <a:p>
            <a:pPr marL="0" indent="0">
              <a:buNone/>
            </a:pPr>
            <a:r>
              <a:rPr lang="en-US"/>
              <a:t>根据init进程号1所对应的可执行文件来判断系统的启动方式</a:t>
            </a:r>
          </a:p>
          <a:p>
            <a:pPr marL="457200" indent="-457200"/>
            <a:r>
              <a:rPr lang="x-none" altLang="en-US" sz="2400"/>
              <a:t>stat /proc/1/exe</a:t>
            </a:r>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315"/>
            <a:ext cx="10515600" cy="574675"/>
          </a:xfrm>
        </p:spPr>
        <p:txBody>
          <a:bodyPr>
            <a:normAutofit fontScale="90000"/>
          </a:bodyPr>
          <a:lstStyle/>
          <a:p>
            <a:r>
              <a:rPr lang="en-US"/>
              <a:t>Sysvinit</a:t>
            </a:r>
          </a:p>
        </p:txBody>
      </p:sp>
      <p:sp>
        <p:nvSpPr>
          <p:cNvPr id="3" name="Content Placeholder 2"/>
          <p:cNvSpPr>
            <a:spLocks noGrp="1"/>
          </p:cNvSpPr>
          <p:nvPr>
            <p:ph idx="1"/>
          </p:nvPr>
        </p:nvSpPr>
        <p:spPr>
          <a:xfrm>
            <a:off x="838200" y="970280"/>
            <a:ext cx="10515600" cy="5758180"/>
          </a:xfrm>
        </p:spPr>
        <p:txBody>
          <a:bodyPr>
            <a:normAutofit fontScale="32500" lnSpcReduction="20000"/>
          </a:bodyPr>
          <a:lstStyle/>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p>
          <a:p>
            <a:r>
              <a:rPr lang="en-US"/>
              <a:t>sysvinit 需要读取/etc/inittab 文件。分析这个文件的内容，它获得以下一些配置信息：</a:t>
            </a:r>
          </a:p>
          <a:p>
            <a:r>
              <a:rPr lang="en-US"/>
              <a:t>    系统需要进入的 runlevel</a:t>
            </a:r>
          </a:p>
          <a:p>
            <a:r>
              <a:rPr lang="en-US"/>
              <a:t>    捕获组合键的定义</a:t>
            </a:r>
          </a:p>
          <a:p>
            <a:r>
              <a:rPr lang="en-US"/>
              <a:t>    定义电源 fail/restore 脚本</a:t>
            </a:r>
          </a:p>
          <a:p>
            <a:r>
              <a:rPr lang="en-US"/>
              <a:t>    启动 getty 和虚拟控制台</a:t>
            </a:r>
          </a:p>
          <a:p>
            <a:r>
              <a:rPr lang="en-US"/>
              <a:t>得到配置信息后，sysvinit 顺序地执行以下这些步骤，从而将系统初始化为预订的 runlevel X。</a:t>
            </a:r>
          </a:p>
          <a:p>
            <a:r>
              <a:rPr lang="en-US"/>
              <a:t>    /etc/rc.d/rc.sysinit</a:t>
            </a:r>
          </a:p>
          <a:p>
            <a:r>
              <a:rPr lang="en-US"/>
              <a:t>    /etc/rc.d/rc 和/etc/rc.d/rcX.d/ (X 代表运行级别 0-6)</a:t>
            </a:r>
          </a:p>
          <a:p>
            <a:r>
              <a:rPr lang="en-US"/>
              <a:t>    /etc/rc.d/rc.local</a:t>
            </a:r>
          </a:p>
          <a:p>
            <a:r>
              <a:rPr lang="en-US"/>
              <a:t>    X Display Manager（如果需要的话）</a:t>
            </a:r>
          </a:p>
          <a:p>
            <a:r>
              <a:rPr lang="en-US"/>
              <a:t>rc.sysinit 主要完成以下这些工作。</a:t>
            </a:r>
          </a:p>
          <a:p>
            <a:r>
              <a:rPr lang="en-US"/>
              <a:t>    激活 udev 和 selinux</a:t>
            </a:r>
          </a:p>
          <a:p>
            <a:r>
              <a:rPr lang="en-US"/>
              <a:t>    设置定义在/etc/sysctl.conf 中的内核参数</a:t>
            </a:r>
          </a:p>
          <a:p>
            <a:r>
              <a:rPr lang="en-US"/>
              <a:t>    设置系统时钟</a:t>
            </a:r>
          </a:p>
          <a:p>
            <a:r>
              <a:rPr lang="en-US"/>
              <a:t>    加载 keymaps</a:t>
            </a:r>
          </a:p>
          <a:p>
            <a:r>
              <a:rPr lang="en-US"/>
              <a:t>    使能交换分区</a:t>
            </a:r>
          </a:p>
          <a:p>
            <a:r>
              <a:rPr lang="en-US"/>
              <a:t>    设置主机名(hostname)</a:t>
            </a:r>
          </a:p>
          <a:p>
            <a:r>
              <a:rPr lang="en-US"/>
              <a:t>    根分区检查和 remount</a:t>
            </a:r>
          </a:p>
          <a:p>
            <a:r>
              <a:rPr lang="en-US"/>
              <a:t>    激活 RAID 和 LVM 设备</a:t>
            </a:r>
          </a:p>
          <a:p>
            <a:r>
              <a:rPr lang="en-US"/>
              <a:t>    开启磁盘配额</a:t>
            </a:r>
          </a:p>
          <a:p>
            <a:r>
              <a:rPr lang="en-US"/>
              <a:t>    检查并挂载所有文件系统</a:t>
            </a:r>
          </a:p>
          <a:p>
            <a:r>
              <a:rPr lang="en-US"/>
              <a:t>    清除过期的 locks 和 PID 文件</a:t>
            </a:r>
          </a:p>
          <a:p>
            <a:r>
              <a:rPr lang="en-US"/>
              <a:t>rc.local 是 Linux 留给用户进行个性化设置的地方。</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63575"/>
          </a:xfrm>
        </p:spPr>
        <p:txBody>
          <a:bodyPr>
            <a:normAutofit/>
          </a:bodyPr>
          <a:lstStyle/>
          <a:p>
            <a:r>
              <a:rPr lang="en-US"/>
              <a:t>Sysvinit 的管理和控制功能</a:t>
            </a:r>
          </a:p>
        </p:txBody>
      </p:sp>
      <p:sp>
        <p:nvSpPr>
          <p:cNvPr id="3" name="Content Placeholder 2"/>
          <p:cNvSpPr>
            <a:spLocks noGrp="1"/>
          </p:cNvSpPr>
          <p:nvPr>
            <p:ph idx="1"/>
          </p:nvPr>
        </p:nvSpPr>
        <p:spPr>
          <a:xfrm>
            <a:off x="838200" y="1116330"/>
            <a:ext cx="10515600" cy="5061585"/>
          </a:xfrm>
        </p:spPr>
        <p:txBody>
          <a:bodyPr>
            <a:normAutofit fontScale="60000" lnSpcReduction="20000"/>
          </a:bodyPr>
          <a:lstStyle/>
          <a:p>
            <a:r>
              <a:rPr lang="en-US"/>
              <a:t>halt</a:t>
            </a:r>
            <a:r>
              <a:rPr lang="x-none" altLang="en-US"/>
              <a:t>: </a:t>
            </a:r>
            <a:r>
              <a:rPr lang="en-US"/>
              <a:t>停止系统。</a:t>
            </a:r>
          </a:p>
          <a:p>
            <a:r>
              <a:rPr lang="en-US"/>
              <a:t>init</a:t>
            </a:r>
            <a:r>
              <a:rPr lang="x-none" altLang="en-US"/>
              <a:t>: </a:t>
            </a:r>
            <a:r>
              <a:rPr lang="en-US"/>
              <a:t>这个就是 sysvinit 本身的 init 进程实体，以 pid1 身份运行，是所有用户进程的父进程。最主要的作用是在启动过程中使用/etc/inittab 文件创建进程。</a:t>
            </a:r>
          </a:p>
          <a:p>
            <a:r>
              <a:rPr lang="en-US"/>
              <a:t>killall5</a:t>
            </a:r>
            <a:r>
              <a:rPr lang="x-none" altLang="en-US"/>
              <a:t>: </a:t>
            </a:r>
            <a:r>
              <a:rPr lang="en-US"/>
              <a:t>就是 SystemV 的 killall 命令。向除自己的会话(session)进程之外的其它进程发出信号，所以不能杀死当前使用的 shell。</a:t>
            </a:r>
          </a:p>
          <a:p>
            <a:r>
              <a:rPr lang="en-US"/>
              <a:t>last</a:t>
            </a:r>
            <a:r>
              <a:rPr lang="x-none" altLang="en-US"/>
              <a:t>: </a:t>
            </a:r>
            <a:r>
              <a:rPr lang="en-US"/>
              <a:t>回溯/var/log/wtmp 文件(或者-f 选项指定的文件)，显示自从这个文件建立以来，所有用户的登录情况。</a:t>
            </a:r>
          </a:p>
          <a:p>
            <a:r>
              <a:rPr lang="en-US"/>
              <a:t>lastb</a:t>
            </a:r>
            <a:r>
              <a:rPr lang="x-none" altLang="en-US"/>
              <a:t>: </a:t>
            </a:r>
            <a:r>
              <a:rPr lang="en-US"/>
              <a:t>作用和 last 差不多，默认情况下使用/var/log/btmp 文件，显示所有失败登录企图。</a:t>
            </a:r>
          </a:p>
          <a:p>
            <a:r>
              <a:rPr lang="en-US"/>
              <a:t>mesg</a:t>
            </a:r>
            <a:r>
              <a:rPr lang="x-none" altLang="en-US"/>
              <a:t>: </a:t>
            </a:r>
            <a:r>
              <a:rPr lang="en-US"/>
              <a:t>控制其它用户对用户终端的访问。</a:t>
            </a:r>
          </a:p>
          <a:p>
            <a:r>
              <a:rPr lang="en-US"/>
              <a:t>pidof</a:t>
            </a:r>
            <a:r>
              <a:rPr lang="x-none" altLang="en-US"/>
              <a:t>: </a:t>
            </a:r>
            <a:r>
              <a:rPr lang="en-US"/>
              <a:t>找出程序的进程识别号(pid)，输出到标准输出设备。</a:t>
            </a:r>
          </a:p>
          <a:p>
            <a:r>
              <a:rPr lang="en-US"/>
              <a:t>poweroff</a:t>
            </a:r>
            <a:r>
              <a:rPr lang="x-none" altLang="en-US"/>
              <a:t>: </a:t>
            </a:r>
            <a:r>
              <a:rPr lang="en-US"/>
              <a:t>等于 shutdown -h –p，或者 telinit 0。关闭系统并切断电源。</a:t>
            </a:r>
          </a:p>
          <a:p>
            <a:r>
              <a:rPr lang="en-US"/>
              <a:t>reboot</a:t>
            </a:r>
            <a:r>
              <a:rPr lang="x-none" altLang="en-US"/>
              <a:t>: </a:t>
            </a:r>
            <a:r>
              <a:rPr lang="en-US"/>
              <a:t>等于 shutdown –r 或者 telinit 6。重启系统。</a:t>
            </a:r>
          </a:p>
          <a:p>
            <a:r>
              <a:rPr lang="en-US"/>
              <a:t>runlevel</a:t>
            </a:r>
            <a:r>
              <a:rPr lang="x-none" altLang="en-US"/>
              <a:t>: </a:t>
            </a:r>
            <a:r>
              <a:rPr lang="en-US"/>
              <a:t>读取系统的登录记录文件(一般是/var/run/utmp)把以前和当前的系统运行级输出到标准输出设备。</a:t>
            </a:r>
          </a:p>
          <a:p>
            <a:r>
              <a:rPr lang="en-US"/>
              <a:t>shutdown</a:t>
            </a:r>
            <a:r>
              <a:rPr lang="x-none" altLang="en-US"/>
              <a:t>: </a:t>
            </a:r>
            <a:r>
              <a:rPr lang="en-US"/>
              <a:t>以一种安全的方式终止系统，所有正在登录的用户都会收到系统将要终止通知，并且不准新的登录。</a:t>
            </a:r>
          </a:p>
          <a:p>
            <a:r>
              <a:rPr lang="en-US"/>
              <a:t>sulogin</a:t>
            </a:r>
            <a:r>
              <a:rPr lang="x-none" altLang="en-US"/>
              <a:t>: </a:t>
            </a:r>
            <a:r>
              <a:rPr lang="en-US"/>
              <a:t>当系统进入单用户模式时，被 init 调用。当接收到启动加载程序传递的-b 选项时，init 也会调用 sulogin。</a:t>
            </a:r>
          </a:p>
          <a:p>
            <a:r>
              <a:rPr lang="en-US"/>
              <a:t>telinit</a:t>
            </a:r>
            <a:r>
              <a:rPr lang="x-none" altLang="en-US"/>
              <a:t>: </a:t>
            </a:r>
            <a:r>
              <a:rPr lang="en-US"/>
              <a:t>实际是 init 的一个连接，用来向 init 传送单字符参数和信号。</a:t>
            </a:r>
          </a:p>
          <a:p>
            <a:r>
              <a:rPr lang="en-US"/>
              <a:t>utmpdump</a:t>
            </a:r>
            <a:r>
              <a:rPr lang="x-none" altLang="en-US"/>
              <a:t>: </a:t>
            </a:r>
            <a:r>
              <a:rPr lang="en-US"/>
              <a:t>以一种用户友好的格式向标准输出设备显示/var/run/utmp 文件的内容。</a:t>
            </a:r>
          </a:p>
          <a:p>
            <a:r>
              <a:rPr lang="en-US"/>
              <a:t>wall</a:t>
            </a:r>
            <a:r>
              <a:rPr lang="x-none" altLang="en-US"/>
              <a:t>: </a:t>
            </a:r>
            <a:r>
              <a:rPr lang="en-US"/>
              <a:t>向所有有信息权限的登录用户发送消息。</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33730"/>
          </a:xfrm>
        </p:spPr>
        <p:txBody>
          <a:bodyPr>
            <a:normAutofit/>
          </a:bodyPr>
          <a:lstStyle/>
          <a:p>
            <a:r>
              <a:rPr lang="en-US"/>
              <a:t>Upstart</a:t>
            </a:r>
          </a:p>
        </p:txBody>
      </p:sp>
      <p:sp>
        <p:nvSpPr>
          <p:cNvPr id="3" name="Content Placeholder 2"/>
          <p:cNvSpPr>
            <a:spLocks noGrp="1"/>
          </p:cNvSpPr>
          <p:nvPr>
            <p:ph idx="1"/>
          </p:nvPr>
        </p:nvSpPr>
        <p:spPr>
          <a:xfrm>
            <a:off x="838200" y="1169670"/>
            <a:ext cx="10515600" cy="5008245"/>
          </a:xfrm>
        </p:spPr>
        <p:txBody>
          <a:bodyPr>
            <a:normAutofit fontScale="90000" lnSpcReduction="20000"/>
          </a:bodyPr>
          <a:lstStyle/>
          <a:p>
            <a:pPr fontAlgn="auto">
              <a:lnSpc>
                <a:spcPct val="150000"/>
              </a:lnSpc>
            </a:pPr>
            <a:r>
              <a:rPr lang="en-US"/>
              <a:t>UpStart 基于事件驱动模型，UpStart 可以：</a:t>
            </a:r>
          </a:p>
          <a:p>
            <a:pPr fontAlgn="auto">
              <a:lnSpc>
                <a:spcPct val="150000"/>
              </a:lnSpc>
            </a:pPr>
            <a:r>
              <a:rPr lang="en-US"/>
              <a:t>    更快地启动系统</a:t>
            </a:r>
          </a:p>
          <a:p>
            <a:pPr fontAlgn="auto">
              <a:lnSpc>
                <a:spcPct val="150000"/>
              </a:lnSpc>
            </a:pPr>
            <a:r>
              <a:rPr lang="en-US"/>
              <a:t>    当新硬件被发现时动态启动服务</a:t>
            </a:r>
          </a:p>
          <a:p>
            <a:pPr fontAlgn="auto">
              <a:lnSpc>
                <a:spcPct val="150000"/>
              </a:lnSpc>
            </a:pPr>
            <a:r>
              <a:rPr lang="en-US"/>
              <a:t>    硬件被拔除时动态停止服务</a:t>
            </a:r>
          </a:p>
          <a:p>
            <a:pPr fontAlgn="auto">
              <a:lnSpc>
                <a:spcPct val="150000"/>
              </a:lnSpc>
            </a:pPr>
            <a:r>
              <a:rPr lang="en-US"/>
              <a:t>这些特点使得 UpStart 可以很好地应用在桌面或者便携式系统中，处理这些系统中的动态硬件插拔特性。。</a:t>
            </a:r>
          </a:p>
          <a:p>
            <a:pPr fontAlgn="auto">
              <a:lnSpc>
                <a:spcPct val="150000"/>
              </a:lnSpc>
            </a:pPr>
            <a:r>
              <a:rPr lang="en-US"/>
              <a:t>采用事件驱动机制也带来了一些其它有益的变化，比如加快了系统启动时间。</a:t>
            </a:r>
          </a:p>
          <a:p>
            <a:pPr fontAlgn="auto">
              <a:lnSpc>
                <a:spcPct val="150000"/>
              </a:lnSpc>
            </a:pPr>
            <a:r>
              <a:rPr lang="en-US"/>
              <a:t>Upstart 概念和术语</a:t>
            </a:r>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592455"/>
          </a:xfrm>
        </p:spPr>
        <p:txBody>
          <a:bodyPr>
            <a:normAutofit/>
          </a:bodyPr>
          <a:lstStyle/>
          <a:p>
            <a:r>
              <a:rPr lang="x-none" altLang="en-US"/>
              <a:t>Upstart的Job概念</a:t>
            </a:r>
          </a:p>
        </p:txBody>
      </p:sp>
      <p:sp>
        <p:nvSpPr>
          <p:cNvPr id="3" name="Content Placeholder 2"/>
          <p:cNvSpPr>
            <a:spLocks noGrp="1"/>
          </p:cNvSpPr>
          <p:nvPr>
            <p:ph idx="1"/>
          </p:nvPr>
        </p:nvSpPr>
        <p:spPr>
          <a:xfrm>
            <a:off x="840740" y="1181735"/>
            <a:ext cx="5692775" cy="5392420"/>
          </a:xfrm>
        </p:spPr>
        <p:txBody>
          <a:bodyPr>
            <a:normAutofit fontScale="90000" lnSpcReduction="20000"/>
          </a:bodyPr>
          <a:lstStyle/>
          <a:p>
            <a:pPr fontAlgn="auto">
              <a:lnSpc>
                <a:spcPct val="150000"/>
              </a:lnSpc>
            </a:pPr>
            <a:r>
              <a:rPr lang="en-US"/>
              <a:t>Job 就是一个工作的单元，一个任务或者一个服务。可以理解为 sysvinit 中的一个服务脚本。有三种类型的工作：</a:t>
            </a:r>
          </a:p>
          <a:p>
            <a:pPr lvl="1" fontAlgn="auto">
              <a:lnSpc>
                <a:spcPct val="150000"/>
              </a:lnSpc>
            </a:pPr>
            <a:r>
              <a:rPr lang="en-US"/>
              <a:t>task job</a:t>
            </a:r>
            <a:r>
              <a:rPr lang="x-none" altLang="en-US"/>
              <a:t>：代表在一定时间内会执行完毕的任务，比如删除一个文件；</a:t>
            </a:r>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p>
          <a:p>
            <a:pPr lvl="1" fontAlgn="auto">
              <a:lnSpc>
                <a:spcPct val="150000"/>
              </a:lnSpc>
            </a:pPr>
            <a:r>
              <a:rPr lang="en-US"/>
              <a:t>abstract job</a:t>
            </a:r>
            <a:r>
              <a:rPr lang="x-none" altLang="en-US"/>
              <a:t>：仅由 upstart 内部使用，仅对理解 upstart 内部机理有所帮助。</a:t>
            </a:r>
          </a:p>
          <a:p>
            <a:pPr fontAlgn="auto">
              <a:lnSpc>
                <a:spcPct val="150000"/>
              </a:lnSpc>
            </a:pPr>
            <a:r>
              <a:rPr lang="x-none" altLang="en-US"/>
              <a:t>Job 生命周期</a:t>
            </a:r>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lstStyle/>
          <a:p>
            <a:r>
              <a:rPr lang="en-US" sz="1200">
                <a:solidFill>
                  <a:schemeClr val="tx1"/>
                </a:solidFill>
                <a:uFillTx/>
              </a:rPr>
              <a:t>表 1.Upstart 中 Job 的可能状态</a:t>
            </a:r>
          </a:p>
          <a:p>
            <a:r>
              <a:rPr lang="en-US" sz="1200">
                <a:solidFill>
                  <a:schemeClr val="tx1"/>
                </a:solidFill>
                <a:uFillTx/>
              </a:rPr>
              <a:t>状态名 	含义</a:t>
            </a:r>
          </a:p>
          <a:p>
            <a:r>
              <a:rPr lang="en-US" sz="1200">
                <a:solidFill>
                  <a:schemeClr val="tx1"/>
                </a:solidFill>
                <a:uFillTx/>
              </a:rPr>
              <a:t>Waiting 	初始状态</a:t>
            </a:r>
          </a:p>
          <a:p>
            <a:r>
              <a:rPr lang="en-US" sz="1200">
                <a:solidFill>
                  <a:schemeClr val="tx1"/>
                </a:solidFill>
                <a:uFillTx/>
              </a:rPr>
              <a:t>Starting 	Job 即将开始</a:t>
            </a:r>
          </a:p>
          <a:p>
            <a:r>
              <a:rPr lang="en-US" sz="1200">
                <a:solidFill>
                  <a:schemeClr val="tx1"/>
                </a:solidFill>
                <a:uFillTx/>
              </a:rPr>
              <a:t>pre-start 	执行 pre-start 段，即任务开始前应该完成的工作</a:t>
            </a:r>
          </a:p>
          <a:p>
            <a:r>
              <a:rPr lang="en-US" sz="1200">
                <a:solidFill>
                  <a:schemeClr val="tx1"/>
                </a:solidFill>
                <a:uFillTx/>
              </a:rPr>
              <a:t>Spawned 	准备执行 script 或者 exec 段</a:t>
            </a:r>
          </a:p>
          <a:p>
            <a:r>
              <a:rPr lang="en-US" sz="1200">
                <a:solidFill>
                  <a:schemeClr val="tx1"/>
                </a:solidFill>
                <a:uFillTx/>
              </a:rPr>
              <a:t>post-start 	执行 post-start 动作</a:t>
            </a:r>
          </a:p>
          <a:p>
            <a:r>
              <a:rPr lang="en-US" sz="1200">
                <a:solidFill>
                  <a:schemeClr val="tx1"/>
                </a:solidFill>
                <a:uFillTx/>
              </a:rPr>
              <a:t>Running 	interim state set after post-start section processed denoting job is running (But it may have no associated PID!)</a:t>
            </a:r>
          </a:p>
          <a:p>
            <a:r>
              <a:rPr lang="en-US" sz="1200">
                <a:solidFill>
                  <a:schemeClr val="tx1"/>
                </a:solidFill>
                <a:uFillTx/>
              </a:rPr>
              <a:t>pre-stop 	执行 pre-stop 段</a:t>
            </a:r>
          </a:p>
          <a:p>
            <a:r>
              <a:rPr lang="en-US" sz="1200">
                <a:solidFill>
                  <a:schemeClr val="tx1"/>
                </a:solidFill>
                <a:uFillTx/>
              </a:rPr>
              <a:t>Stopping 	interim state set after pre-stop section processed</a:t>
            </a:r>
          </a:p>
          <a:p>
            <a:r>
              <a:rPr lang="en-US" sz="1200">
                <a:solidFill>
                  <a:schemeClr val="tx1"/>
                </a:solidFill>
                <a:uFillTx/>
              </a:rPr>
              <a:t>Killed 	任务即将被停止</a:t>
            </a:r>
          </a:p>
          <a:p>
            <a:r>
              <a:rPr lang="en-US" sz="1200">
                <a:solidFill>
                  <a:schemeClr val="tx1"/>
                </a:solidFill>
                <a:uFillTx/>
              </a:rPr>
              <a:t>post-stop 	执行 post-stop 段 </a:t>
            </a:r>
          </a:p>
        </p:txBody>
      </p:sp>
      <p:pic>
        <p:nvPicPr>
          <p:cNvPr id="6" name="Picture 5"/>
          <p:cNvPicPr>
            <a:picLocks noChangeAspect="1"/>
          </p:cNvPicPr>
          <p:nvPr/>
        </p:nvPicPr>
        <p:blipFill>
          <a:blip r:embed="rId2"/>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2890"/>
            <a:ext cx="10515600" cy="621030"/>
          </a:xfrm>
        </p:spPr>
        <p:txBody>
          <a:bodyPr>
            <a:normAutofit/>
          </a:bodyPr>
          <a:lstStyle/>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82500" lnSpcReduction="20000"/>
          </a:bodyPr>
          <a:lstStyle/>
          <a:p>
            <a:r>
              <a:rPr lang="en-US"/>
              <a:t>事件在 upstart 中以通知消息的形式具体存在。一旦某个事件发生了，Upstart 就向整个系统发送一个消息。</a:t>
            </a:r>
          </a:p>
          <a:p>
            <a:r>
              <a:rPr lang="en-US"/>
              <a:t>Event 可以分为三类: signal，methods 或者 hooks。</a:t>
            </a:r>
          </a:p>
          <a:p>
            <a:pPr lvl="1"/>
            <a:r>
              <a:rPr lang="en-US"/>
              <a:t>Signals</a:t>
            </a:r>
            <a:r>
              <a:rPr lang="x-none" altLang="en-US"/>
              <a:t>:</a:t>
            </a:r>
            <a:r>
              <a:rPr lang="en-US"/>
              <a:t> 事件是非阻塞的，异步的。发送一个信号之后控制权立即返回。</a:t>
            </a:r>
          </a:p>
          <a:p>
            <a:pPr lvl="1"/>
            <a:r>
              <a:rPr lang="en-US"/>
              <a:t>Methods</a:t>
            </a:r>
            <a:r>
              <a:rPr lang="x-none" altLang="en-US"/>
              <a:t>:</a:t>
            </a:r>
            <a:r>
              <a:rPr lang="en-US"/>
              <a:t> 事件是阻塞的，同步的。</a:t>
            </a:r>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p>
          <a:p>
            <a:r>
              <a:rPr lang="en-US"/>
              <a:t>Job 和 Event 的相互协作</a:t>
            </a:r>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p>
          <a:p>
            <a:r>
              <a:rPr lang="x-none" altLang="en-US"/>
              <a:t>Job</a:t>
            </a:r>
            <a:r>
              <a:rPr lang="en-US"/>
              <a:t>配置文件</a:t>
            </a:r>
            <a:r>
              <a:rPr lang="x-none" altLang="en-US"/>
              <a:t>: 工作配置文件存放在/etc/init 下面，是以.conf 作为文件后缀的文件。</a:t>
            </a:r>
          </a:p>
          <a:p>
            <a:r>
              <a:rPr lang="x-none" altLang="en-US"/>
              <a:t>UpStart 还可以用于管理用户会话的初始化。</a:t>
            </a:r>
          </a:p>
        </p:txBody>
      </p:sp>
      <p:pic>
        <p:nvPicPr>
          <p:cNvPr id="4" name="Picture 3"/>
          <p:cNvPicPr>
            <a:picLocks noChangeAspect="1"/>
          </p:cNvPicPr>
          <p:nvPr/>
        </p:nvPicPr>
        <p:blipFill>
          <a:blip r:embed="rId3"/>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lstStyle/>
          <a:p>
            <a:r>
              <a:rPr lang="en-US" sz="1000">
                <a:solidFill>
                  <a:schemeClr val="tx1"/>
                </a:solidFill>
                <a:uFillTx/>
              </a:rPr>
              <a:t>系统上电后运行 GRUB 载入内核。内核执行硬件初始化和内核自身初始化。在内核初始化的最后，内核将启动 pid 为 1 的 init 进程，即 UpStart 进程。</a:t>
            </a: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645795"/>
          </a:xfrm>
        </p:spPr>
        <p:txBody>
          <a:bodyPr>
            <a:normAutofit/>
          </a:bodyPr>
          <a:lstStyle/>
          <a:p>
            <a:r>
              <a:rPr lang="en-US"/>
              <a:t>Systemd</a:t>
            </a:r>
          </a:p>
        </p:txBody>
      </p:sp>
      <p:sp>
        <p:nvSpPr>
          <p:cNvPr id="3" name="Content Placeholder 2"/>
          <p:cNvSpPr>
            <a:spLocks noGrp="1"/>
          </p:cNvSpPr>
          <p:nvPr>
            <p:ph idx="1"/>
          </p:nvPr>
        </p:nvSpPr>
        <p:spPr>
          <a:xfrm>
            <a:off x="838200" y="1056640"/>
            <a:ext cx="10515600" cy="5120640"/>
          </a:xfrm>
        </p:spPr>
        <p:txBody>
          <a:bodyPr/>
          <a:lstStyle/>
          <a:p>
            <a:r>
              <a:rPr lang="en-US"/>
              <a:t>Systemd 提供了比 UpStart 更激进的并行启动能力，采用了 socket / D-Bus activation 等技术启动服务。</a:t>
            </a:r>
          </a:p>
          <a:p>
            <a:r>
              <a:rPr lang="en-US"/>
              <a:t>Systemd 采用 Linux 的 Cgroup 特性跟踪和管理进程的生命周期</a:t>
            </a:r>
          </a:p>
          <a:p>
            <a:r>
              <a:rPr lang="en-US"/>
              <a:t>Systemd 的基本概念</a:t>
            </a:r>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00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p>
          <a:p>
            <a:pPr fontAlgn="auto">
              <a:lnSpc>
                <a:spcPct val="150000"/>
              </a:lnSpc>
            </a:pPr>
            <a:r>
              <a:rPr lang="en-US" altLang="zh-CN" sz="1600"/>
              <a:t>The Portage system consists of</a:t>
            </a:r>
            <a:r>
              <a:rPr lang="x-none" altLang="en-US" sz="1600"/>
              <a:t>:</a:t>
            </a:r>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a:bodyPr>
          <a:lstStyle/>
          <a:p>
            <a:pPr fontAlgn="auto">
              <a:lnSpc>
                <a:spcPct val="100000"/>
              </a:lnSpc>
            </a:pPr>
            <a:r>
              <a:rPr lang="en-US" altLang="zh-CN"/>
              <a:t>Apps</a:t>
            </a:r>
          </a:p>
          <a:p>
            <a:pPr lvl="1" fontAlgn="auto">
              <a:lnSpc>
                <a:spcPct val="100000"/>
              </a:lnSpc>
            </a:pPr>
            <a:r>
              <a:rPr lang="en-US" altLang="zh-CN"/>
              <a:t>hosted app</a:t>
            </a:r>
          </a:p>
          <a:p>
            <a:pPr lvl="1" fontAlgn="auto">
              <a:lnSpc>
                <a:spcPct val="100000"/>
              </a:lnSpc>
            </a:pPr>
            <a:r>
              <a:rPr lang="en-US" altLang="zh-CN"/>
              <a:t>packaged app</a:t>
            </a:r>
          </a:p>
          <a:p>
            <a:pPr fontAlgn="auto">
              <a:lnSpc>
                <a:spcPct val="100000"/>
              </a:lnSpc>
            </a:pPr>
            <a:r>
              <a:rPr lang="en-US" altLang="zh-CN"/>
              <a:t>Themes</a:t>
            </a:r>
          </a:p>
          <a:p>
            <a:pPr fontAlgn="auto">
              <a:lnSpc>
                <a:spcPct val="100000"/>
              </a:lnSpc>
            </a:pPr>
            <a:r>
              <a:rPr lang="en-US" altLang="zh-CN"/>
              <a:t>Extensions</a:t>
            </a:r>
          </a:p>
          <a:p>
            <a:pPr fontAlgn="auto">
              <a:lnSpc>
                <a:spcPct val="100000"/>
              </a:lnSpc>
            </a:pPr>
            <a:r>
              <a:rPr lang="en-US" altLang="zh-CN"/>
              <a:t>Remote Desktop Capabilities - Chromoting</a:t>
            </a:r>
          </a:p>
          <a:p>
            <a:pPr fontAlgn="auto">
              <a:lnSpc>
                <a:spcPct val="100000"/>
              </a:lnSpc>
            </a:pPr>
            <a:r>
              <a:rPr lang="en-US" altLang="zh-CN"/>
              <a:t>GPU Accelerated Compositing – WebGL</a:t>
            </a:r>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p>
          <a:p>
            <a:pPr lvl="1" fontAlgn="auto">
              <a:lnSpc>
                <a:spcPct val="100000"/>
              </a:lnSpc>
            </a:pPr>
            <a:r>
              <a:rPr lang="en-US" altLang="zh-CN"/>
              <a:t>Chromium must be launched from the command line in order to enable WebGL.</a:t>
            </a:r>
          </a:p>
          <a:p>
            <a:pPr lvl="1" fontAlgn="auto">
              <a:lnSpc>
                <a:spcPct val="100000"/>
              </a:lnSpc>
            </a:pPr>
            <a:r>
              <a:rPr lang="en-US" altLang="zh-CN"/>
              <a:t>Linux : ./chrome --enable-webgl</a:t>
            </a:r>
          </a:p>
          <a:p>
            <a:pPr lvl="1" fontAlgn="auto">
              <a:lnSpc>
                <a:spcPct val="100000"/>
              </a:lnSpc>
            </a:pPr>
            <a:r>
              <a:rPr lang="en-US" altLang="zh-CN"/>
              <a:t>Mac OS X : ./Chromium.app/Contents/MacOS/Chromium --enable-webgl</a:t>
            </a:r>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p>
          <a:p>
            <a:pPr lvl="1"/>
            <a:r>
              <a:rPr lang="en-US" altLang="zh-CN"/>
              <a:t>System recovery</a:t>
            </a:r>
          </a:p>
          <a:p>
            <a:pPr lvl="1"/>
            <a:r>
              <a:rPr lang="en-US" altLang="zh-CN"/>
              <a:t>Verified boot</a:t>
            </a:r>
          </a:p>
          <a:p>
            <a:pPr lvl="1"/>
            <a:r>
              <a:rPr lang="en-US" altLang="zh-CN"/>
              <a:t>Fast boot</a:t>
            </a:r>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fontScale="92500" lnSpcReduction="20000"/>
          </a:bodyPr>
          <a:lstStyle/>
          <a:p>
            <a:pPr fontAlgn="auto">
              <a:lnSpc>
                <a:spcPct val="150000"/>
              </a:lnSpc>
            </a:pPr>
            <a:r>
              <a:rPr lang="en-US" dirty="0" err="1"/>
              <a:t>什麼是</a:t>
            </a:r>
            <a:r>
              <a:rPr lang="en-US" dirty="0"/>
              <a:t> ME？</a:t>
            </a:r>
          </a:p>
          <a:p>
            <a:pPr lvl="1" fontAlgn="auto">
              <a:lnSpc>
                <a:spcPct val="150000"/>
              </a:lnSpc>
            </a:pPr>
            <a:r>
              <a:rPr lang="en-US" dirty="0"/>
              <a:t>Intel ME 是 Intel Management Engine </a:t>
            </a:r>
            <a:r>
              <a:rPr lang="en-US" dirty="0" err="1"/>
              <a:t>的簡稱</a:t>
            </a:r>
            <a:r>
              <a:rPr lang="en-US" dirty="0"/>
              <a:t>。</a:t>
            </a:r>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16915"/>
          </a:xfrm>
        </p:spPr>
        <p:txBody>
          <a:bodyPr>
            <a:normAutofit fontScale="90000"/>
          </a:bodyPr>
          <a:lstStyle/>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p>
        </p:txBody>
      </p:sp>
      <p:sp>
        <p:nvSpPr>
          <p:cNvPr id="3" name="Content Placeholder 2"/>
          <p:cNvSpPr>
            <a:spLocks noGrp="1"/>
          </p:cNvSpPr>
          <p:nvPr>
            <p:ph idx="1"/>
          </p:nvPr>
        </p:nvSpPr>
        <p:spPr>
          <a:xfrm>
            <a:off x="838200" y="1370330"/>
            <a:ext cx="10515600" cy="5138420"/>
          </a:xfrm>
        </p:spPr>
        <p:txBody>
          <a:bodyPr>
            <a:normAutofit fontScale="90000" lnSpcReduction="10000"/>
          </a:bodyPr>
          <a:lstStyle/>
          <a:p>
            <a:pPr fontAlgn="auto">
              <a:lnSpc>
                <a:spcPct val="150000"/>
              </a:lnSpc>
              <a:buClrTx/>
              <a:buSzPct val="100000"/>
              <a:buBlip>
                <a:blip r:embed="rId2"/>
              </a:buBlip>
            </a:pPr>
            <a:r>
              <a:rPr lang="en-US"/>
              <a:t>Git clone the latest coreboot package at https://github.com/coreboot/coreboot. </a:t>
            </a:r>
          </a:p>
          <a:p>
            <a:pPr fontAlgn="auto">
              <a:lnSpc>
                <a:spcPct val="150000"/>
              </a:lnSpc>
              <a:buClrTx/>
              <a:buSzPct val="100000"/>
              <a:buBlip>
                <a:blip r:embed="rId2"/>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p>
          <a:p>
            <a:pPr lvl="1" fontAlgn="auto">
              <a:lnSpc>
                <a:spcPct val="150000"/>
              </a:lnSpc>
            </a:pPr>
            <a:r>
              <a:rPr lang="en-US"/>
              <a:t>You will also need the VBT binary image. You can take this from APL_CB_MR4 source package: ./Apollo_Lake_CB_MR4/APOLLOLAKE_CB_MR3_001_28-APR-2017/intel/fsp/mainboard/leafhill/vbt.dat</a:t>
            </a:r>
          </a:p>
          <a:p>
            <a:pPr lvl="0" fontAlgn="auto">
              <a:lnSpc>
                <a:spcPct val="150000"/>
              </a:lnSpc>
              <a:buClrTx/>
              <a:buSzPct val="100000"/>
              <a:buBlip>
                <a:blip r:embed="rId2"/>
              </a:buBlip>
            </a:pPr>
            <a:r>
              <a:rPr lang="en-US"/>
              <a:t>Download the latest FSP binary from this website: https://github.com/IntelFsp/FSP/tree/ApolloLake, or if you have access to the FSP source repository, then git clone the package and build a Release FSP.</a:t>
            </a:r>
          </a:p>
          <a:p>
            <a:pPr lvl="0" fontAlgn="auto">
              <a:lnSpc>
                <a:spcPct val="150000"/>
              </a:lnSpc>
              <a:buClrTx/>
              <a:buSzPct val="100000"/>
              <a:buBlip>
                <a:blip r:embed="rId2"/>
              </a:buBlip>
            </a:pPr>
            <a:r>
              <a:rPr lang="en-US"/>
              <a:t>Spilt the FSP.fd into its three core components using the SplitFspBin.py tool: FSP_T, FSP_S, and FSP_M.</a:t>
            </a:r>
          </a:p>
          <a:p>
            <a:pPr lvl="1" fontAlgn="auto">
              <a:lnSpc>
                <a:spcPct val="150000"/>
              </a:lnSpc>
            </a:pPr>
            <a:r>
              <a:rPr lang="en-US"/>
              <a:t>Important Note: The FSP_T will not be used on the build. Only the FSP_S and FSP_M are important.</a:t>
            </a:r>
          </a:p>
          <a:p>
            <a:pPr lvl="1" fontAlgn="auto">
              <a:lnSpc>
                <a:spcPct val="150000"/>
              </a:lnSpc>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16915"/>
          </a:xfrm>
        </p:spPr>
        <p:txBody>
          <a:bodyPr>
            <a:normAutofit fontScale="90000"/>
          </a:bodyPr>
          <a:lstStyle/>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p>
        </p:txBody>
      </p:sp>
      <p:sp>
        <p:nvSpPr>
          <p:cNvPr id="3" name="Content Placeholder 2"/>
          <p:cNvSpPr>
            <a:spLocks noGrp="1"/>
          </p:cNvSpPr>
          <p:nvPr>
            <p:ph idx="1"/>
          </p:nvPr>
        </p:nvSpPr>
        <p:spPr>
          <a:xfrm>
            <a:off x="838200" y="1370965"/>
            <a:ext cx="5029200" cy="2108835"/>
          </a:xfrm>
        </p:spPr>
        <p:txBody>
          <a:bodyPr>
            <a:normAutofit fontScale="97500"/>
          </a:bodyPr>
          <a:lstStyle/>
          <a:p>
            <a:pPr fontAlgn="auto">
              <a:lnSpc>
                <a:spcPct val="150000"/>
              </a:lnSpc>
              <a:buClrTx/>
              <a:buSzPct val="100000"/>
              <a:buBlip>
                <a:blip r:embed="rId2"/>
              </a:buBlip>
            </a:pPr>
            <a:r>
              <a:rPr lang="en-US"/>
              <a:t>On make menuconfig, select Leafhill </a:t>
            </a:r>
            <a:r>
              <a:rPr lang="x-none" altLang="en-US"/>
              <a:t>(.../src/mainboard/intel/)</a:t>
            </a:r>
            <a:r>
              <a:rPr lang="en-US"/>
              <a:t> as the target board. </a:t>
            </a:r>
          </a:p>
          <a:p>
            <a:pPr lvl="1" fontAlgn="auto">
              <a:lnSpc>
                <a:spcPct val="150000"/>
              </a:lnSpc>
            </a:pPr>
            <a:endParaRPr lang="en-US"/>
          </a:p>
        </p:txBody>
      </p:sp>
      <p:pic>
        <p:nvPicPr>
          <p:cNvPr id="4" name="Picture 3"/>
          <p:cNvPicPr>
            <a:picLocks noChangeAspect="1"/>
          </p:cNvPicPr>
          <p:nvPr/>
        </p:nvPicPr>
        <p:blipFill>
          <a:blip r:embed="rId3"/>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16915"/>
          </a:xfrm>
        </p:spPr>
        <p:txBody>
          <a:bodyPr>
            <a:normAutofit fontScale="90000"/>
          </a:bodyPr>
          <a:lstStyle/>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p>
        </p:txBody>
      </p:sp>
      <p:sp>
        <p:nvSpPr>
          <p:cNvPr id="3" name="Content Placeholder 2"/>
          <p:cNvSpPr>
            <a:spLocks noGrp="1"/>
          </p:cNvSpPr>
          <p:nvPr>
            <p:ph idx="1"/>
          </p:nvPr>
        </p:nvSpPr>
        <p:spPr>
          <a:xfrm>
            <a:off x="839470" y="1153795"/>
            <a:ext cx="10948035" cy="978535"/>
          </a:xfrm>
        </p:spPr>
        <p:txBody>
          <a:bodyPr>
            <a:normAutofit fontScale="97500" lnSpcReduction="10000"/>
          </a:bodyPr>
          <a:lstStyle/>
          <a:p>
            <a:pPr fontAlgn="auto">
              <a:lnSpc>
                <a:spcPct val="150000"/>
              </a:lnSpc>
              <a:buClrTx/>
              <a:buSzPct val="100000"/>
              <a:buBlip>
                <a:blip r:embed="rId2"/>
              </a:buBlip>
            </a:pPr>
            <a:r>
              <a:t>On the IFWI section, place the path of your Descriptor Region binary and Leaf Hill Binary Image</a:t>
            </a:r>
            <a:r>
              <a:rPr lang="en-US"/>
              <a:t> </a:t>
            </a:r>
          </a:p>
          <a:p>
            <a:pPr lvl="1" fontAlgn="auto">
              <a:lnSpc>
                <a:spcPct val="150000"/>
              </a:lnSpc>
            </a:pPr>
            <a:endParaRPr lang="en-US"/>
          </a:p>
        </p:txBody>
      </p:sp>
      <p:pic>
        <p:nvPicPr>
          <p:cNvPr id="5" name="Picture 4"/>
          <p:cNvPicPr>
            <a:picLocks noChangeAspect="1"/>
          </p:cNvPicPr>
          <p:nvPr/>
        </p:nvPicPr>
        <p:blipFill>
          <a:blip r:embed="rId3"/>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16915"/>
          </a:xfrm>
        </p:spPr>
        <p:txBody>
          <a:bodyPr>
            <a:normAutofit fontScale="90000"/>
          </a:bodyPr>
          <a:lstStyle/>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p>
        </p:txBody>
      </p:sp>
      <p:sp>
        <p:nvSpPr>
          <p:cNvPr id="3" name="Content Placeholder 2"/>
          <p:cNvSpPr>
            <a:spLocks noGrp="1"/>
          </p:cNvSpPr>
          <p:nvPr>
            <p:ph idx="1"/>
          </p:nvPr>
        </p:nvSpPr>
        <p:spPr>
          <a:xfrm>
            <a:off x="840740" y="1154430"/>
            <a:ext cx="10948035" cy="487680"/>
          </a:xfrm>
        </p:spPr>
        <p:txBody>
          <a:bodyPr>
            <a:normAutofit fontScale="90000" lnSpcReduction="10000"/>
          </a:bodyPr>
          <a:lstStyle/>
          <a:p>
            <a:pPr fontAlgn="auto">
              <a:lnSpc>
                <a:spcPct val="150000"/>
              </a:lnSpc>
              <a:buClrTx/>
              <a:buSzPct val="100000"/>
              <a:buBlip>
                <a:blip r:embed="rId2"/>
              </a:buBlip>
            </a:pPr>
            <a:r>
              <a:t>On the FSP blobs, place the path to your FSP_M and FSP_S.</a:t>
            </a:r>
            <a:r>
              <a:rPr lang="en-US"/>
              <a:t> </a:t>
            </a:r>
          </a:p>
          <a:p>
            <a:pPr lvl="1" fontAlgn="auto">
              <a:lnSpc>
                <a:spcPct val="150000"/>
              </a:lnSpc>
            </a:pPr>
            <a:endParaRPr lang="en-US"/>
          </a:p>
        </p:txBody>
      </p:sp>
      <p:pic>
        <p:nvPicPr>
          <p:cNvPr id="4" name="Picture 3"/>
          <p:cNvPicPr>
            <a:picLocks noChangeAspect="1"/>
          </p:cNvPicPr>
          <p:nvPr/>
        </p:nvPicPr>
        <p:blipFill>
          <a:blip r:embed="rId3"/>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16915"/>
          </a:xfrm>
        </p:spPr>
        <p:txBody>
          <a:bodyPr>
            <a:normAutofit fontScale="90000"/>
          </a:bodyPr>
          <a:lstStyle/>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p>
        </p:txBody>
      </p:sp>
      <p:sp>
        <p:nvSpPr>
          <p:cNvPr id="3" name="Content Placeholder 2"/>
          <p:cNvSpPr>
            <a:spLocks noGrp="1"/>
          </p:cNvSpPr>
          <p:nvPr>
            <p:ph idx="1"/>
          </p:nvPr>
        </p:nvSpPr>
        <p:spPr>
          <a:xfrm>
            <a:off x="840740" y="1154430"/>
            <a:ext cx="10948035" cy="487680"/>
          </a:xfrm>
        </p:spPr>
        <p:txBody>
          <a:bodyPr>
            <a:normAutofit fontScale="90000" lnSpcReduction="10000"/>
          </a:bodyPr>
          <a:lstStyle/>
          <a:p>
            <a:pPr fontAlgn="auto">
              <a:lnSpc>
                <a:spcPct val="150000"/>
              </a:lnSpc>
              <a:buClrTx/>
              <a:buSzPct val="100000"/>
              <a:buBlip>
                <a:blip r:embed="rId2"/>
              </a:buBlip>
            </a:pPr>
            <a:r>
              <a:t>Make sure to select 8MB ROM size.</a:t>
            </a:r>
            <a:r>
              <a:rPr lang="en-US"/>
              <a:t> </a:t>
            </a:r>
          </a:p>
          <a:p>
            <a:pPr lvl="1" fontAlgn="auto">
              <a:lnSpc>
                <a:spcPct val="150000"/>
              </a:lnSpc>
            </a:pPr>
            <a:endParaRPr lang="en-US"/>
          </a:p>
        </p:txBody>
      </p:sp>
      <p:pic>
        <p:nvPicPr>
          <p:cNvPr id="5" name="Picture 4"/>
          <p:cNvPicPr>
            <a:picLocks noChangeAspect="1"/>
          </p:cNvPicPr>
          <p:nvPr/>
        </p:nvPicPr>
        <p:blipFill>
          <a:blip r:embed="rId3"/>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16915"/>
          </a:xfrm>
        </p:spPr>
        <p:txBody>
          <a:bodyPr>
            <a:normAutofit fontScale="90000"/>
          </a:bodyPr>
          <a:lstStyle/>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p>
        </p:txBody>
      </p:sp>
      <p:sp>
        <p:nvSpPr>
          <p:cNvPr id="3" name="Content Placeholder 2"/>
          <p:cNvSpPr>
            <a:spLocks noGrp="1"/>
          </p:cNvSpPr>
          <p:nvPr>
            <p:ph idx="1"/>
          </p:nvPr>
        </p:nvSpPr>
        <p:spPr>
          <a:xfrm>
            <a:off x="841375" y="1112520"/>
            <a:ext cx="10948035" cy="529590"/>
          </a:xfrm>
        </p:spPr>
        <p:txBody>
          <a:bodyPr>
            <a:normAutofit fontScale="52500" lnSpcReduction="20000"/>
          </a:bodyPr>
          <a:lstStyle/>
          <a:p>
            <a:pPr fontAlgn="auto">
              <a:lnSpc>
                <a:spcPct val="150000"/>
              </a:lnSpc>
              <a:buClrTx/>
              <a:buSzPct val="100000"/>
              <a:buBlip>
                <a:blip r:embed="rId2"/>
              </a:buBlip>
            </a:pPr>
            <a:r>
              <a:t>On Chipset configuration, make sure that the IFWI path is the same as the one declared earlier. Make sure that the Cache-as-ram implementation is selected as “Cache Quality of Service”.</a:t>
            </a:r>
            <a:r>
              <a:rPr lang="en-US"/>
              <a:t> </a:t>
            </a:r>
          </a:p>
          <a:p>
            <a:pPr lvl="1" fontAlgn="auto">
              <a:lnSpc>
                <a:spcPct val="150000"/>
              </a:lnSpc>
            </a:pPr>
            <a:endParaRPr lang="en-US"/>
          </a:p>
        </p:txBody>
      </p:sp>
      <p:pic>
        <p:nvPicPr>
          <p:cNvPr id="4" name="Picture 3"/>
          <p:cNvPicPr>
            <a:picLocks noChangeAspect="1"/>
          </p:cNvPicPr>
          <p:nvPr/>
        </p:nvPicPr>
        <p:blipFill>
          <a:blip r:embed="rId3"/>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90000" lnSpcReduction="20000"/>
          </a:bodyPr>
          <a:lstStyle/>
          <a:p>
            <a:pPr fontAlgn="auto">
              <a:lnSpc>
                <a:spcPct val="150000"/>
              </a:lnSpc>
            </a:pPr>
            <a:r>
              <a:rPr lang="en-US" altLang="zh-CN"/>
              <a:t>Equery can be used to collect a variaty of information from Portage. Some common usages are:</a:t>
            </a:r>
          </a:p>
          <a:p>
            <a:pPr lvl="1" fontAlgn="auto">
              <a:lnSpc>
                <a:spcPct val="150000"/>
              </a:lnSpc>
            </a:pPr>
            <a:r>
              <a:rPr lang="x-none" altLang="en-US"/>
              <a:t>emerge-$BOARD --search kernel: Search 'kernel' packages in current codebase</a:t>
            </a:r>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p>
          <a:p>
            <a:pPr lvl="1" fontAlgn="auto">
              <a:lnSpc>
                <a:spcPct val="150000"/>
              </a:lnSpc>
            </a:pPr>
            <a:r>
              <a:rPr lang="en-US" altLang="zh-CN"/>
              <a:t>equery which &lt;package&gt;: tells you which ebuild is used for </a:t>
            </a:r>
            <a:r>
              <a:rPr lang="x-none" altLang="en-US"/>
              <a:t>the spcified</a:t>
            </a:r>
            <a:r>
              <a:rPr lang="en-US" altLang="zh-CN"/>
              <a:t> package</a:t>
            </a:r>
          </a:p>
          <a:p>
            <a:pPr lvl="1" fontAlgn="auto">
              <a:lnSpc>
                <a:spcPct val="150000"/>
              </a:lnSpc>
            </a:pPr>
            <a:r>
              <a:rPr lang="en-US" altLang="zh-CN"/>
              <a:t>equery depends &lt;package&gt;: tells you what pakages are dependent on a package</a:t>
            </a:r>
          </a:p>
          <a:p>
            <a:pPr lvl="1" fontAlgn="auto">
              <a:lnSpc>
                <a:spcPct val="150000"/>
              </a:lnSpc>
            </a:pPr>
            <a:r>
              <a:rPr lang="en-US" altLang="zh-CN"/>
              <a:t>equery files &lt;package&gt;: tells you what files installed belonging to a particular package</a:t>
            </a:r>
          </a:p>
          <a:p>
            <a:pPr lvl="1" fontAlgn="auto">
              <a:lnSpc>
                <a:spcPct val="150000"/>
              </a:lnSpc>
            </a:pPr>
            <a:r>
              <a:rPr lang="en-US" altLang="zh-CN"/>
              <a:t>equery uses &lt;package&gt;: tells you what USE flags are enabled for a package</a:t>
            </a:r>
          </a:p>
          <a:p>
            <a:pPr lvl="1" fontAlgn="auto">
              <a:lnSpc>
                <a:spcPct val="150000"/>
              </a:lnSpc>
            </a:pPr>
            <a:r>
              <a:rPr lang="en-US" altLang="zh-CN"/>
              <a:t>equery-$BOARD g &lt;package-name&gt;: Show the dependency graph for a package</a:t>
            </a:r>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p>
          <a:p>
            <a:pPr lvl="1" fontAlgn="auto">
              <a:lnSpc>
                <a:spcPct val="150000"/>
              </a:lnSpc>
            </a:pPr>
            <a:r>
              <a:rPr lang="x-none" altLang="en-US"/>
              <a:t>equery list '*' --format '$name' | xargs -n1 --replace emerge --search '%^{}$' 2&gt;/dev/null | egrep -e "^[*]|Description" | sed \  -e "s/Description://" | awk 'BEGIN {RS="*";FS="\n"} { printf "%-38s %s\n",$1, $2 }'</a:t>
            </a:r>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16915"/>
          </a:xfrm>
        </p:spPr>
        <p:txBody>
          <a:bodyPr>
            <a:normAutofit fontScale="90000"/>
          </a:bodyPr>
          <a:lstStyle/>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p>
        </p:txBody>
      </p:sp>
      <p:sp>
        <p:nvSpPr>
          <p:cNvPr id="3" name="Content Placeholder 2"/>
          <p:cNvSpPr>
            <a:spLocks noGrp="1"/>
          </p:cNvSpPr>
          <p:nvPr>
            <p:ph idx="1"/>
          </p:nvPr>
        </p:nvSpPr>
        <p:spPr>
          <a:xfrm>
            <a:off x="841375" y="969645"/>
            <a:ext cx="10948035" cy="529590"/>
          </a:xfrm>
        </p:spPr>
        <p:txBody>
          <a:bodyPr>
            <a:normAutofit fontScale="97500"/>
          </a:bodyPr>
          <a:lstStyle/>
          <a:p>
            <a:pPr fontAlgn="auto">
              <a:lnSpc>
                <a:spcPct val="150000"/>
              </a:lnSpc>
              <a:buClrTx/>
              <a:buSzPct val="100000"/>
              <a:buBlip>
                <a:blip r:embed="rId2"/>
              </a:buBlip>
            </a:pPr>
            <a:r>
              <a:t>Make sure that the Descriptor binary file is the same as declared earlier</a:t>
            </a:r>
            <a:endParaRPr lang="en-US"/>
          </a:p>
        </p:txBody>
      </p:sp>
      <p:pic>
        <p:nvPicPr>
          <p:cNvPr id="5" name="Picture 4"/>
          <p:cNvPicPr>
            <a:picLocks noChangeAspect="1"/>
          </p:cNvPicPr>
          <p:nvPr/>
        </p:nvPicPr>
        <p:blipFill>
          <a:blip r:embed="rId3"/>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16915"/>
          </a:xfrm>
        </p:spPr>
        <p:txBody>
          <a:bodyPr>
            <a:normAutofit fontScale="90000"/>
          </a:bodyPr>
          <a:lstStyle/>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p>
        </p:txBody>
      </p:sp>
      <p:sp>
        <p:nvSpPr>
          <p:cNvPr id="3" name="Content Placeholder 2"/>
          <p:cNvSpPr>
            <a:spLocks noGrp="1"/>
          </p:cNvSpPr>
          <p:nvPr>
            <p:ph idx="1"/>
          </p:nvPr>
        </p:nvSpPr>
        <p:spPr>
          <a:xfrm>
            <a:off x="841375" y="969645"/>
            <a:ext cx="10948035" cy="529590"/>
          </a:xfrm>
        </p:spPr>
        <p:txBody>
          <a:bodyPr>
            <a:normAutofit fontScale="90000"/>
          </a:bodyPr>
          <a:lstStyle/>
          <a:p>
            <a:pPr fontAlgn="auto">
              <a:lnSpc>
                <a:spcPct val="150000"/>
              </a:lnSpc>
              <a:buClrTx/>
              <a:buSzPct val="100000"/>
              <a:buBlip>
                <a:blip r:embed="rId2"/>
              </a:buBlip>
            </a:pPr>
            <a:r>
              <a:t>On the Devices configuration, make sure to select “Run a GOP driver” in Graphics initialization.</a:t>
            </a:r>
          </a:p>
        </p:txBody>
      </p:sp>
      <p:pic>
        <p:nvPicPr>
          <p:cNvPr id="4" name="Picture 3"/>
          <p:cNvPicPr>
            <a:picLocks noChangeAspect="1"/>
          </p:cNvPicPr>
          <p:nvPr/>
        </p:nvPicPr>
        <p:blipFill>
          <a:blip r:embed="rId3"/>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16915"/>
          </a:xfrm>
        </p:spPr>
        <p:txBody>
          <a:bodyPr>
            <a:normAutofit fontScale="90000"/>
          </a:bodyPr>
          <a:lstStyle/>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p>
        </p:txBody>
      </p:sp>
      <p:sp>
        <p:nvSpPr>
          <p:cNvPr id="3" name="Content Placeholder 2"/>
          <p:cNvSpPr>
            <a:spLocks noGrp="1"/>
          </p:cNvSpPr>
          <p:nvPr>
            <p:ph idx="1"/>
          </p:nvPr>
        </p:nvSpPr>
        <p:spPr>
          <a:xfrm>
            <a:off x="841375" y="969645"/>
            <a:ext cx="10948035" cy="529590"/>
          </a:xfrm>
        </p:spPr>
        <p:txBody>
          <a:bodyPr>
            <a:normAutofit fontScale="62500" lnSpcReduction="20000"/>
          </a:bodyPr>
          <a:lstStyle/>
          <a:p>
            <a:pPr fontAlgn="auto">
              <a:lnSpc>
                <a:spcPct val="150000"/>
              </a:lnSpc>
              <a:buClrTx/>
              <a:buSzPct val="100000"/>
              <a:buBlip>
                <a:blip r:embed="rId2"/>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3"/>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16915"/>
          </a:xfrm>
        </p:spPr>
        <p:txBody>
          <a:bodyPr>
            <a:normAutofit fontScale="90000"/>
          </a:bodyPr>
          <a:lstStyle/>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p>
        </p:txBody>
      </p:sp>
      <p:sp>
        <p:nvSpPr>
          <p:cNvPr id="3" name="Content Placeholder 2"/>
          <p:cNvSpPr>
            <a:spLocks noGrp="1"/>
          </p:cNvSpPr>
          <p:nvPr>
            <p:ph idx="1"/>
          </p:nvPr>
        </p:nvSpPr>
        <p:spPr>
          <a:xfrm>
            <a:off x="841375" y="969645"/>
            <a:ext cx="10948035" cy="529590"/>
          </a:xfrm>
        </p:spPr>
        <p:txBody>
          <a:bodyPr>
            <a:normAutofit fontScale="90000"/>
          </a:bodyPr>
          <a:lstStyle/>
          <a:p>
            <a:pPr fontAlgn="auto">
              <a:lnSpc>
                <a:spcPct val="150000"/>
              </a:lnSpc>
              <a:buClrTx/>
              <a:buSzPct val="100000"/>
              <a:buBlip>
                <a:blip r:embed="rId2"/>
              </a:buBlip>
            </a:pPr>
            <a:r>
              <a:t>In Generic Drivers configuration, make sure that the paths of FSP_S and FSP_M are correct.</a:t>
            </a:r>
          </a:p>
        </p:txBody>
      </p:sp>
      <p:pic>
        <p:nvPicPr>
          <p:cNvPr id="4" name="Picture 3"/>
          <p:cNvPicPr>
            <a:picLocks noChangeAspect="1"/>
          </p:cNvPicPr>
          <p:nvPr/>
        </p:nvPicPr>
        <p:blipFill>
          <a:blip r:embed="rId3"/>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16915"/>
          </a:xfrm>
        </p:spPr>
        <p:txBody>
          <a:bodyPr>
            <a:normAutofit fontScale="90000"/>
          </a:bodyPr>
          <a:lstStyle/>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p>
        </p:txBody>
      </p:sp>
      <p:sp>
        <p:nvSpPr>
          <p:cNvPr id="3" name="Content Placeholder 2"/>
          <p:cNvSpPr>
            <a:spLocks noGrp="1"/>
          </p:cNvSpPr>
          <p:nvPr>
            <p:ph idx="1"/>
          </p:nvPr>
        </p:nvSpPr>
        <p:spPr>
          <a:xfrm>
            <a:off x="841375" y="969645"/>
            <a:ext cx="10948035" cy="529590"/>
          </a:xfrm>
        </p:spPr>
        <p:txBody>
          <a:bodyPr>
            <a:normAutofit fontScale="55000" lnSpcReduction="20000"/>
          </a:bodyPr>
          <a:lstStyle/>
          <a:p>
            <a:pPr fontAlgn="auto">
              <a:lnSpc>
                <a:spcPct val="150000"/>
              </a:lnSpc>
              <a:buClrTx/>
              <a:buSzPct val="100000"/>
              <a:buBlip>
                <a:blip r:embed="rId3"/>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4"/>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p>
          <a:p>
            <a:pPr fontAlgn="auto">
              <a:lnSpc>
                <a:spcPct val="100000"/>
              </a:lnSpc>
            </a:pPr>
            <a:r>
              <a:rPr lang="en-US" sz="900"/>
              <a:t>1. Coreboot phase</a:t>
            </a:r>
          </a:p>
          <a:p>
            <a:pPr fontAlgn="auto">
              <a:lnSpc>
                <a:spcPct val="100000"/>
              </a:lnSpc>
            </a:pPr>
            <a:r>
              <a:rPr lang="en-US" sz="900"/>
              <a:t>File: src/mainboard/google/reef/variants/coral/gpio.c, that is the Pad configuration in ramstage.</a:t>
            </a:r>
          </a:p>
          <a:p>
            <a:pPr fontAlgn="auto">
              <a:lnSpc>
                <a:spcPct val="100000"/>
              </a:lnSpc>
            </a:pPr>
            <a:r>
              <a:rPr lang="en-US" sz="900"/>
              <a:t>PAD_CFG_GPI_APIC_LOW(GPIO_21, NONE, DEEP), /* Touch IRQ */</a:t>
            </a:r>
          </a:p>
          <a:p>
            <a:pPr fontAlgn="auto">
              <a:lnSpc>
                <a:spcPct val="100000"/>
              </a:lnSpc>
            </a:pPr>
            <a:r>
              <a:rPr lang="en-US" sz="900"/>
              <a:t>File: src/mainboard/google/reef/variants/coral/devicetree.cb</a:t>
            </a:r>
          </a:p>
          <a:p>
            <a:pPr fontAlgn="auto">
              <a:lnSpc>
                <a:spcPct val="100000"/>
              </a:lnSpc>
            </a:pPr>
            <a:r>
              <a:rPr lang="en-US" sz="900"/>
              <a:t>                                register "hid" = ""ELAN0001""</a:t>
            </a:r>
          </a:p>
          <a:p>
            <a:pPr fontAlgn="auto">
              <a:lnSpc>
                <a:spcPct val="100000"/>
              </a:lnSpc>
            </a:pPr>
            <a:r>
              <a:rPr lang="en-US" sz="900"/>
              <a:t>                                register "desc" = ""ELAN Touchscreen""</a:t>
            </a:r>
          </a:p>
          <a:p>
            <a:pPr fontAlgn="auto">
              <a:lnSpc>
                <a:spcPct val="100000"/>
              </a:lnSpc>
            </a:pPr>
            <a:r>
              <a:rPr lang="en-US" sz="900"/>
              <a:t>                                register "irq" = "ACPI_IRQ_EDGE_LOW(GPIO_21_IRQ)"</a:t>
            </a:r>
          </a:p>
          <a:p>
            <a:pPr fontAlgn="auto">
              <a:lnSpc>
                <a:spcPct val="100000"/>
              </a:lnSpc>
            </a:pPr>
            <a:r>
              <a:rPr lang="en-US" sz="900"/>
              <a:t>2. Linux pinctrl module phase</a:t>
            </a:r>
          </a:p>
          <a:p>
            <a:pPr fontAlgn="auto">
              <a:lnSpc>
                <a:spcPct val="100000"/>
              </a:lnSpc>
            </a:pPr>
            <a:r>
              <a:rPr lang="en-US" sz="900"/>
              <a:t>static const struct intel_pinctrl_soc_data bxt_north_soc_data = {</a:t>
            </a:r>
          </a:p>
          <a:p>
            <a:pPr fontAlgn="auto">
              <a:lnSpc>
                <a:spcPct val="100000"/>
              </a:lnSpc>
            </a:pPr>
            <a:r>
              <a:rPr lang="en-US" sz="900"/>
              <a:t>        .uid = "1",</a:t>
            </a:r>
          </a:p>
          <a:p>
            <a:pPr fontAlgn="auto">
              <a:lnSpc>
                <a:spcPct val="100000"/>
              </a:lnSpc>
            </a:pPr>
            <a:r>
              <a:rPr lang="en-US" sz="900"/>
              <a:t>        .pins = bxt_north_pins,</a:t>
            </a:r>
          </a:p>
          <a:p>
            <a:pPr fontAlgn="auto">
              <a:lnSpc>
                <a:spcPct val="100000"/>
              </a:lnSpc>
            </a:pPr>
            <a:r>
              <a:rPr lang="en-US" sz="900"/>
              <a:t>        .npins = ARRAY_SIZE(bxt_north_pins),</a:t>
            </a:r>
          </a:p>
          <a:p>
            <a:pPr fontAlgn="auto">
              <a:lnSpc>
                <a:spcPct val="100000"/>
              </a:lnSpc>
            </a:pPr>
            <a:r>
              <a:rPr lang="en-US" sz="900"/>
              <a:t>        .groups = bxt_north_groups,</a:t>
            </a:r>
          </a:p>
          <a:p>
            <a:pPr fontAlgn="auto">
              <a:lnSpc>
                <a:spcPct val="100000"/>
              </a:lnSpc>
            </a:pPr>
            <a:r>
              <a:rPr lang="en-US" sz="900"/>
              <a:t>        .ngroups = ARRAY_SIZE(bxt_north_groups),</a:t>
            </a:r>
          </a:p>
          <a:p>
            <a:pPr fontAlgn="auto">
              <a:lnSpc>
                <a:spcPct val="100000"/>
              </a:lnSpc>
            </a:pPr>
            <a:r>
              <a:rPr lang="en-US" sz="900"/>
              <a:t>        .functions = bxt_north_functions,</a:t>
            </a:r>
          </a:p>
          <a:p>
            <a:pPr fontAlgn="auto">
              <a:lnSpc>
                <a:spcPct val="100000"/>
              </a:lnSpc>
            </a:pPr>
            <a:r>
              <a:rPr lang="en-US" sz="900"/>
              <a:t>        .nfunctions = ARRAY_SIZE(bxt_north_functions),</a:t>
            </a:r>
          </a:p>
          <a:p>
            <a:pPr fontAlgn="auto">
              <a:lnSpc>
                <a:spcPct val="100000"/>
              </a:lnSpc>
            </a:pPr>
            <a:r>
              <a:rPr lang="en-US" sz="900"/>
              <a:t>        .communities = bxt_north_communities,</a:t>
            </a:r>
          </a:p>
          <a:p>
            <a:pPr fontAlgn="auto">
              <a:lnSpc>
                <a:spcPct val="100000"/>
              </a:lnSpc>
            </a:pPr>
            <a:r>
              <a:rPr lang="en-US" sz="900"/>
              <a:t>        .ncommunities = ARRAY_SIZE(bxt_north_communities),</a:t>
            </a:r>
          </a:p>
          <a:p>
            <a:pPr fontAlgn="auto">
              <a:lnSpc>
                <a:spcPct val="100000"/>
              </a:lnSpc>
            </a:pPr>
            <a:r>
              <a:rPr lang="en-US" sz="900"/>
              <a:t>};  /*        PINCTRL_PIN(21, "GPIO_21"), is defined */</a:t>
            </a:r>
          </a:p>
          <a:p>
            <a:pPr fontAlgn="auto">
              <a:lnSpc>
                <a:spcPct val="100000"/>
              </a:lnSpc>
            </a:pPr>
            <a:r>
              <a:rPr lang="en-US" sz="900"/>
              <a:t>Define "INT3452" ACPI label that will be probed by ACPI driver, so the PIN configuration will be settled down.</a:t>
            </a:r>
          </a:p>
          <a:p>
            <a:pPr fontAlgn="auto">
              <a:lnSpc>
                <a:spcPct val="100000"/>
              </a:lnSpc>
            </a:pPr>
            <a:r>
              <a:rPr lang="en-US" sz="900"/>
              <a:t>3. GPIOLIB module</a:t>
            </a:r>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p>
          <a:p>
            <a:r>
              <a:rPr lang="en-US"/>
              <a:t>/sys/class/gpio/gpio44# echo out &gt; direction</a:t>
            </a:r>
          </a:p>
          <a:p>
            <a:r>
              <a:rPr lang="en-US"/>
              <a:t>/sys/class/gpio/gpio44# cat direction</a:t>
            </a:r>
          </a:p>
          <a:p>
            <a:r>
              <a:rPr lang="en-US"/>
              <a:t>/sys/class/gpio/gpio44# echo 1 &gt; value</a:t>
            </a:r>
          </a:p>
          <a:p>
            <a:r>
              <a:rPr lang="en-US"/>
              <a:t>/sys/class/gpio/gpio44# cat value</a:t>
            </a:r>
          </a:p>
          <a:p>
            <a:r>
              <a:rPr lang="en-US"/>
              <a:t>/sys/class/gpio# echo 44 &gt; unexport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52500" lnSpcReduction="20000"/>
          </a:bodyPr>
          <a:lstStyle/>
          <a:p>
            <a:pPr fontAlgn="auto">
              <a:lnSpc>
                <a:spcPct val="150000"/>
              </a:lnSpc>
            </a:pPr>
            <a:r>
              <a:rPr lang="x-none" altLang="en-US"/>
              <a:t>Sync coreboot code</a:t>
            </a:r>
          </a:p>
          <a:p>
            <a:pPr lvl="1" fontAlgn="auto">
              <a:lnSpc>
                <a:spcPct val="150000"/>
              </a:lnSpc>
            </a:pPr>
            <a:r>
              <a:rPr lang="x-none" altLang="en-US"/>
              <a:t>export REPO_HOST_PORT_INFO="chromium.XXXXXXX.com 418"</a:t>
            </a:r>
          </a:p>
          <a:p>
            <a:pPr lvl="1" fontAlgn="auto">
              <a:lnSpc>
                <a:spcPct val="150000"/>
              </a:lnSpc>
            </a:pPr>
            <a:r>
              <a:rPr lang="x-none" altLang="en-US"/>
              <a:t>mkdir ~/workspace/ldev-consolidated_01</a:t>
            </a:r>
          </a:p>
          <a:p>
            <a:pPr lvl="1" fontAlgn="auto">
              <a:lnSpc>
                <a:spcPct val="150000"/>
              </a:lnSpc>
            </a:pPr>
            <a:r>
              <a:rPr lang="x-none" altLang="en-US"/>
              <a:t>cd ~/workspace/ldev-consolidated_01</a:t>
            </a:r>
          </a:p>
          <a:p>
            <a:pPr lvl="1" fontAlgn="auto">
              <a:lnSpc>
                <a:spcPct val="150000"/>
              </a:lnSpc>
            </a:pPr>
            <a:r>
              <a:rPr lang="x-none" altLang="en-US"/>
              <a:t>repo init -u ssh://chromium.XXXXXXX.com/chromiumos/manifest-mirror.git</a:t>
            </a:r>
          </a:p>
          <a:p>
            <a:pPr lvl="1" fontAlgn="auto">
              <a:lnSpc>
                <a:spcPct val="150000"/>
              </a:lnSpc>
            </a:pPr>
            <a:r>
              <a:rPr lang="x-none" altLang="en-US"/>
              <a:t>repo sync</a:t>
            </a:r>
          </a:p>
          <a:p>
            <a:pPr lvl="0" fontAlgn="auto">
              <a:lnSpc>
                <a:spcPct val="150000"/>
              </a:lnSpc>
            </a:pPr>
            <a:r>
              <a:rPr lang="x-none" altLang="en-US"/>
              <a:t>Build coreboot with Intel FSP</a:t>
            </a:r>
          </a:p>
          <a:p>
            <a:pPr lvl="1" fontAlgn="auto">
              <a:lnSpc>
                <a:spcPct val="150000"/>
              </a:lnSpc>
            </a:pPr>
            <a:r>
              <a:rPr lang="x-none" altLang="en-US"/>
              <a:t>cros_sdk --enter</a:t>
            </a:r>
          </a:p>
          <a:p>
            <a:pPr lvl="1" fontAlgn="auto">
              <a:lnSpc>
                <a:spcPct val="150000"/>
              </a:lnSpc>
            </a:pPr>
            <a:r>
              <a:rPr lang="x-none" altLang="en-US"/>
              <a:t>./setup_board --board=</a:t>
            </a:r>
            <a:r>
              <a:rPr lang="x-none" altLang="en-US" b="1" i="1"/>
              <a:t>carol</a:t>
            </a:r>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p>
          <a:p>
            <a:pPr lvl="1" fontAlgn="auto">
              <a:lnSpc>
                <a:spcPct val="150000"/>
              </a:lnSpc>
            </a:pPr>
            <a:r>
              <a:rPr lang="x-none" altLang="en-US"/>
              <a:t># FSP build</a:t>
            </a:r>
          </a:p>
          <a:p>
            <a:pPr lvl="1" fontAlgn="auto">
              <a:lnSpc>
                <a:spcPct val="150000"/>
              </a:lnSpc>
            </a:pPr>
            <a:r>
              <a:rPr lang="x-none" altLang="en-US"/>
              <a:t>USE="fsp_src" emerge-</a:t>
            </a:r>
            <a:r>
              <a:rPr lang="x-none" altLang="en-US" b="1" i="1"/>
              <a:t>carol </a:t>
            </a:r>
            <a:r>
              <a:rPr lang="x-none" altLang="en-US"/>
              <a:t>sys-boot/chromeos-mrc</a:t>
            </a:r>
          </a:p>
          <a:p>
            <a:pPr lvl="1" fontAlgn="auto">
              <a:lnSpc>
                <a:spcPct val="150000"/>
              </a:lnSpc>
            </a:pPr>
            <a:r>
              <a:rPr lang="x-none" altLang="en-US"/>
              <a:t># Coreboot build</a:t>
            </a:r>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p>
          <a:p>
            <a:pPr lvl="1" fontAlgn="auto">
              <a:lnSpc>
                <a:spcPct val="150000"/>
              </a:lnSpc>
            </a:pPr>
            <a:r>
              <a:rPr lang="x-none" altLang="en-US"/>
              <a:t>NOTE: There can be build errors if the error is because of the missing file "ec.RW.bin"</a:t>
            </a:r>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p>
          <a:p>
            <a:pPr lvl="0" fontAlgn="auto">
              <a:lnSpc>
                <a:spcPct val="150000"/>
              </a:lnSpc>
            </a:pPr>
            <a:r>
              <a:rPr lang="x-none" altLang="en-US"/>
              <a:t>Build EC Firmware</a:t>
            </a:r>
          </a:p>
          <a:p>
            <a:pPr lvl="1" fontAlgn="auto">
              <a:lnSpc>
                <a:spcPct val="150000"/>
              </a:lnSpc>
            </a:pPr>
            <a:r>
              <a:rPr lang="x-none" altLang="en-US"/>
              <a:t>cros_workon-</a:t>
            </a:r>
            <a:r>
              <a:rPr lang="x-none" altLang="en-US" b="1" i="1"/>
              <a:t>carol </a:t>
            </a:r>
            <a:r>
              <a:rPr lang="x-none" altLang="en-US"/>
              <a:t>start chromeos-ec</a:t>
            </a:r>
          </a:p>
          <a:p>
            <a:pPr lvl="1" fontAlgn="auto">
              <a:lnSpc>
                <a:spcPct val="150000"/>
              </a:lnSpc>
            </a:pPr>
            <a:r>
              <a:rPr lang="x-none" altLang="en-US"/>
              <a:t>emerge-</a:t>
            </a:r>
            <a:r>
              <a:rPr lang="x-none" altLang="en-US" b="1" i="1"/>
              <a:t>carol </a:t>
            </a:r>
            <a:r>
              <a:rPr lang="x-none" altLang="en-US"/>
              <a:t>chromeos-ec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90000" lnSpcReduction="20000"/>
          </a:bodyPr>
          <a:lstStyle/>
          <a:p>
            <a:pPr fontAlgn="auto">
              <a:lnSpc>
                <a:spcPct val="150000"/>
              </a:lnSpc>
            </a:pPr>
            <a:r>
              <a:rPr lang="en-US"/>
              <a:t>In EC source, you can find the battery parameters in board/battery.c</a:t>
            </a:r>
          </a:p>
          <a:p>
            <a:pPr fontAlgn="auto">
              <a:lnSpc>
                <a:spcPct val="150000"/>
              </a:lnSpc>
            </a:pPr>
            <a:r>
              <a:rPr lang="en-US"/>
              <a:t>ex: voltage_max/voltage_normal/voltage_min.</a:t>
            </a:r>
          </a:p>
          <a:p>
            <a:pPr fontAlgn="auto">
              <a:lnSpc>
                <a:spcPct val="150000"/>
              </a:lnSpc>
            </a:pPr>
            <a:r>
              <a:rPr lang="en-US"/>
              <a:t>Refer board/</a:t>
            </a:r>
            <a:r>
              <a:rPr lang="x-none" altLang="en-US"/>
              <a:t>$BOARD</a:t>
            </a:r>
            <a:r>
              <a:rPr lang="en-US"/>
              <a:t>/battery.c to support multiple batteries, but it has to rebuild EC firmware.</a:t>
            </a:r>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normAutofit fontScale="92500" lnSpcReduction="2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p>
          <a:p>
            <a:pPr fontAlgn="auto">
              <a:lnSpc>
                <a:spcPct val="150000"/>
              </a:lnSpc>
            </a:pPr>
            <a:r>
              <a:rPr lang="en-US"/>
              <a:t>$ /usr/share/vboot/bin/set_gbb_flags.sh 0x239</a:t>
            </a:r>
          </a:p>
          <a:p>
            <a:pPr fontAlgn="auto">
              <a:lnSpc>
                <a:spcPct val="150000"/>
              </a:lnSpc>
            </a:pPr>
            <a:r>
              <a:rPr lang="en-US"/>
              <a:t>$ reboot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2"/>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75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p>
          <a:p>
            <a:pPr fontAlgn="auto">
              <a:lnSpc>
                <a:spcPct val="100000"/>
              </a:lnSpc>
            </a:pPr>
            <a:r>
              <a:rPr lang="en-US"/>
              <a:t>You can create a src/scripts/.local_mounts file listing all the directories (outside of the chroot) that you'd like to access inside the chroot. </a:t>
            </a:r>
            <a:r>
              <a:rPr lang="x-none" altLang="en-US"/>
              <a:t>For example:</a:t>
            </a:r>
          </a:p>
          <a:p>
            <a:pPr lvl="1" fontAlgn="auto">
              <a:lnSpc>
                <a:spcPct val="100000"/>
              </a:lnSpc>
            </a:pPr>
            <a:r>
              <a:rPr lang="x-none" altLang="en-US"/>
              <a:t> # source(path outside chroot) destination(path inside chroot)</a:t>
            </a:r>
          </a:p>
          <a:p>
            <a:pPr lvl="1" fontAlgn="auto">
              <a:lnSpc>
                <a:spcPct val="100000"/>
              </a:lnSpc>
            </a:pPr>
            <a:r>
              <a:rPr lang="x-none" altLang="en-US"/>
              <a:t>/usr/share/vim/google</a:t>
            </a:r>
          </a:p>
          <a:p>
            <a:pPr lvl="1" fontAlgn="auto">
              <a:lnSpc>
                <a:spcPct val="100000"/>
              </a:lnSpc>
            </a:pPr>
            <a:r>
              <a:rPr lang="x-none" altLang="en-US"/>
              <a:t>/home/YOURID/Downloads /Downloads</a:t>
            </a:r>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65000" lnSpcReduction="20000"/>
          </a:bodyPr>
          <a:lstStyle/>
          <a:p>
            <a:r>
              <a:rPr lang="x-none" altLang="en-US"/>
              <a:t>Repo chromium os codebase</a:t>
            </a:r>
            <a:endParaRPr lang="en-US"/>
          </a:p>
          <a:p>
            <a:pPr lvl="1"/>
            <a:r>
              <a:rPr lang="x-none" altLang="en-US"/>
              <a:t>Install depot_tools and repo sync init and sync chromium codebase</a:t>
            </a:r>
          </a:p>
          <a:p>
            <a:pPr lvl="1"/>
            <a:r>
              <a:rPr lang="x-none" altLang="en-US"/>
              <a:t>cros_sdk  # Bring you to the chroot environment</a:t>
            </a:r>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p>
          <a:p>
            <a:pPr lvl="1"/>
            <a:r>
              <a:rPr lang="x-none" altLang="en-US"/>
              <a:t>(cr) $ ./build_packages --board=</a:t>
            </a:r>
            <a:r>
              <a:rPr lang="x-none">
                <a:sym typeface="+mn-ea"/>
              </a:rPr>
              <a:t>your_platform_name</a:t>
            </a:r>
            <a:r>
              <a:rPr lang="x-none" altLang="en-US"/>
              <a:t> --nousepkg</a:t>
            </a:r>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p>
          <a:p>
            <a:pPr lvl="0"/>
            <a:r>
              <a:rPr lang="x-none" altLang="en-US"/>
              <a:t>Updating your device using USB</a:t>
            </a:r>
          </a:p>
          <a:p>
            <a:pPr lvl="1"/>
            <a:r>
              <a:rPr lang="x-none" altLang="en-US"/>
              <a:t>(cr) $ ./image_to_usb.sh --board=your_platform_name --to=/dev/sdd --from=../build/images/your_platform_name/Chromium...</a:t>
            </a:r>
          </a:p>
          <a:p>
            <a:pPr lvl="1"/>
            <a:r>
              <a:rPr lang="x-none" altLang="en-US"/>
              <a:t>Or: (cr) $ cros flash usb:// /path/to/*image.bin</a:t>
            </a:r>
          </a:p>
          <a:p>
            <a:pPr lvl="0"/>
            <a:r>
              <a:rPr lang="x-none" altLang="en-US"/>
              <a:t>Boot from USB</a:t>
            </a:r>
          </a:p>
          <a:p>
            <a:pPr lvl="1"/>
            <a:r>
              <a:rPr lang="x-none" altLang="en-US"/>
              <a:t>    Option 1: On the device, goto recovery mode by pressing Esc + Refresh (aka the third function key from left) + Power and then insert your USB drive</a:t>
            </a:r>
          </a:p>
          <a:p>
            <a:pPr lvl="1"/>
            <a:r>
              <a:rPr lang="x-none" altLang="en-US"/>
              <a:t>    Option 2: While booting up, if you are in developer mode, it displays a screen with red text that you are in developer mode and press Ctrl+U to boot from USB. Press Ctrl+U</a:t>
            </a:r>
          </a:p>
          <a:p>
            <a:pPr lvl="0"/>
            <a:r>
              <a:rPr lang="x-none" altLang="en-US"/>
              <a:t>Enter dev shell</a:t>
            </a:r>
          </a:p>
          <a:p>
            <a:pPr lvl="1"/>
            <a:r>
              <a:rPr lang="x-none" altLang="en-US"/>
              <a:t>Option 1: After booting completes, press Ctrl + Alt + F2 to go to the dev shell (Note, this was broken in some releases)</a:t>
            </a:r>
          </a:p>
          <a:p>
            <a:pPr lvl="1"/>
            <a:r>
              <a:rPr lang="x-none" altLang="en-US"/>
              <a:t>Option 2: Login as guest if you have not set up any account yet, else login with your account. Launch browser, press  Ctrl+Alt + T, you get a chrome shell. Type shell to get a dev shell</a:t>
            </a:r>
          </a:p>
          <a:p>
            <a:pPr lvl="0"/>
            <a:r>
              <a:rPr lang="x-none" altLang="en-US"/>
              <a:t>Login with chronos or root and run the following command. (If built in test mode, as of now the pwd is test0000.)</a:t>
            </a:r>
          </a:p>
          <a:p>
            <a:pPr lvl="1"/>
            <a:r>
              <a:rPr lang="x-none" altLang="en-US"/>
              <a:t>$ sudo chromeos-install --dst /dev/mmcblk0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67500" lnSpcReduction="20000"/>
          </a:bodyPr>
          <a:lstStyle/>
          <a:p>
            <a:r>
              <a:rPr lang="en-US"/>
              <a:t>Kernel Configuration</a:t>
            </a:r>
          </a:p>
          <a:p>
            <a:pPr lvl="1"/>
            <a:r>
              <a:rPr lang="en-US"/>
              <a:t>In order to use the Dynamic Debugging, the CONFIG_DYNAMIC_DEBUG must be set in the kernel configuration.</a:t>
            </a:r>
          </a:p>
          <a:p>
            <a:pPr lvl="1"/>
            <a:r>
              <a:rPr lang="en-US"/>
              <a:t>All BCP release kernel enabled this feature by default.</a:t>
            </a:r>
          </a:p>
          <a:p>
            <a:pPr lvl="0"/>
            <a:r>
              <a:rPr lang="en-US"/>
              <a:t>Enable logging</a:t>
            </a:r>
          </a:p>
          <a:p>
            <a:pPr lvl="1"/>
            <a:r>
              <a:rPr lang="en-US"/>
              <a:t>With Dynamic Debug feature, you can enable the kernel logging in various way and here are examples:</a:t>
            </a:r>
          </a:p>
          <a:p>
            <a:pPr lvl="1"/>
            <a:r>
              <a:rPr lang="x-none" altLang="en-US"/>
              <a:t>Enable by module</a:t>
            </a:r>
          </a:p>
          <a:p>
            <a:pPr lvl="2"/>
            <a:r>
              <a:rPr lang="en-US"/>
              <a:t>// Enable bluetooth module</a:t>
            </a:r>
          </a:p>
          <a:p>
            <a:pPr lvl="2"/>
            <a:r>
              <a:rPr lang="en-US"/>
              <a:t>$ sudo echo -n 'module bluetooth +pfm' &gt; /sys/kernel/debug/dynamic_debug/control</a:t>
            </a:r>
          </a:p>
          <a:p>
            <a:pPr lvl="2"/>
            <a:r>
              <a:rPr lang="en-US"/>
              <a:t>// Enable btusb module</a:t>
            </a:r>
          </a:p>
          <a:p>
            <a:pPr lvl="2"/>
            <a:r>
              <a:rPr lang="en-US"/>
              <a:t>$ sudo echo -n 'module btusb +pfm' &gt; /sys/kernel/debug/dynamic_debug/control</a:t>
            </a:r>
          </a:p>
          <a:p>
            <a:pPr lvl="2"/>
            <a:r>
              <a:rPr lang="en-US"/>
              <a:t>// Enable btintel module</a:t>
            </a:r>
          </a:p>
          <a:p>
            <a:pPr lvl="2"/>
            <a:r>
              <a:rPr lang="en-US"/>
              <a:t>$ sudo echo -n 'module btintel +pfm' &gt; /sys/kernel/debug/dynamic_debug/control</a:t>
            </a:r>
          </a:p>
          <a:p>
            <a:pPr lvl="1"/>
            <a:r>
              <a:rPr lang="x-none" altLang="en-US"/>
              <a:t>Enable by filename</a:t>
            </a:r>
          </a:p>
          <a:p>
            <a:pPr lvl="2"/>
            <a:r>
              <a:rPr lang="x-none" altLang="en-US"/>
              <a:t>// enable btusb.c</a:t>
            </a:r>
          </a:p>
          <a:p>
            <a:pPr lvl="2"/>
            <a:r>
              <a:rPr lang="x-none" altLang="en-US"/>
              <a:t>$ sudo echo -n 'file btusb.c +pfm' &gt; /sys/kernel/debug/dynamic_debug/control</a:t>
            </a:r>
          </a:p>
          <a:p>
            <a:pPr lvl="2"/>
            <a:r>
              <a:rPr lang="x-none" altLang="en-US"/>
              <a:t>// enable hci_core.c</a:t>
            </a:r>
          </a:p>
          <a:p>
            <a:pPr lvl="2"/>
            <a:r>
              <a:rPr lang="x-none" altLang="en-US"/>
              <a:t>$ sudo echo -n 'file hci_core.c +pfm' &gt; /sys/kernel/debug/dynamic_debug/control</a:t>
            </a:r>
          </a:p>
          <a:p>
            <a:pPr lvl="0"/>
            <a:r>
              <a:rPr lang="x-none" altLang="en-US"/>
              <a:t>Another log messages</a:t>
            </a:r>
          </a:p>
          <a:p>
            <a:pPr lvl="1"/>
            <a:r>
              <a:rPr lang="x-none" altLang="en-US"/>
              <a:t>dmesg</a:t>
            </a:r>
          </a:p>
          <a:p>
            <a:pPr lvl="1"/>
            <a:r>
              <a:rPr lang="x-none" altLang="en-US"/>
              <a:t>syslog: $ tail -f /var/log/syslog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p>
          <a:p>
            <a:r>
              <a:rPr lang="en-US"/>
              <a:t>src/overlays/overlay-$BOARD but for devices still in development this may be in</a:t>
            </a:r>
          </a:p>
          <a:p>
            <a:r>
              <a:rPr lang="en-US"/>
              <a:t>src/private-overlays/overlay-$BOARD-private within the Chrome OS internal checkout.</a:t>
            </a:r>
          </a:p>
          <a:p>
            <a:r>
              <a:rPr lang="en-US"/>
              <a:t>The overlay should contain a "bsp" package, in chromeos-base/chromeos-bsp-$BOARD, with an</a:t>
            </a:r>
          </a:p>
          <a:p>
            <a:r>
              <a:rPr lang="en-US"/>
              <a:t>accompanying files directory. Do not mistake this for the "chromeos-bsp-$BOARD-private" overlay,</a:t>
            </a:r>
          </a:p>
          <a:p>
            <a:r>
              <a:rPr lang="en-US"/>
              <a:t>which does not generally have accompanying files.</a:t>
            </a:r>
          </a:p>
          <a:p>
            <a:r>
              <a:rPr lang="en-US"/>
              <a:t>Add a file called main.conf to the files directory containing the following:</a:t>
            </a:r>
          </a:p>
          <a:p>
            <a:r>
              <a:rPr lang="en-US"/>
              <a:t>[General]</a:t>
            </a:r>
          </a:p>
          <a:p>
            <a:r>
              <a:rPr lang="en-US"/>
              <a:t>DeviceID = bluetooth:00E0:XXXX:0400</a:t>
            </a:r>
          </a:p>
          <a:p>
            <a:r>
              <a:rPr lang="en-US"/>
              <a:t>Modify the ebuild file for the bsp package, adding to the src_install section:</a:t>
            </a:r>
          </a:p>
          <a:p>
            <a:r>
              <a:rPr lang="en-US"/>
              <a:t># Install Bluetooth ID override.</a:t>
            </a:r>
          </a:p>
          <a:p>
            <a:r>
              <a:rPr lang="en-US"/>
              <a:t>insinto "/etc/bluetooth"</a:t>
            </a:r>
          </a:p>
          <a:p>
            <a:r>
              <a:rPr lang="en-US"/>
              <a:t>doins "${FILESDIR}/main.conf"</a:t>
            </a:r>
          </a:p>
          <a:p>
            <a:r>
              <a:rPr lang="en-US"/>
              <a:t>Don't forget to rename the ebuild symlink to increase the revision number.</a:t>
            </a:r>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p>
          <a:p>
            <a:r>
              <a:rPr lang="en-US"/>
              <a:t>Modalias: bluetooth:v00E0p XXXX d0400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p>
          <a:p>
            <a:pPr marL="0" indent="0">
              <a:buNone/>
            </a:pPr>
            <a:r>
              <a:rPr lang="x-none" altLang="en-US"/>
              <a:t>~/chromiumos/src/third_party/kernel/v3.10/drivers</a:t>
            </a:r>
          </a:p>
          <a:p>
            <a:pPr marL="0" indent="0">
              <a:buNone/>
            </a:pPr>
            <a:r>
              <a:rPr lang="x-none" altLang="en-US"/>
              <a:t>2. Add the hello config to chrome build system</a:t>
            </a:r>
          </a:p>
          <a:p>
            <a:pPr marL="0" indent="0">
              <a:buNone/>
            </a:pPr>
            <a:r>
              <a:rPr lang="x-none" altLang="en-US"/>
              <a:t>~/chromiumos/src/third_party/chromiumos-overlay/eclass</a:t>
            </a:r>
          </a:p>
          <a:p>
            <a:pPr marL="0" indent="0">
              <a:buNone/>
            </a:pPr>
            <a:r>
              <a:rPr lang="x-none" altLang="en-US"/>
              <a:t>3. Modify the customized YourPlatformName config</a:t>
            </a:r>
          </a:p>
          <a:p>
            <a:pPr marL="0" indent="0">
              <a:buNone/>
            </a:pPr>
            <a:r>
              <a:rPr lang="x-none" altLang="en-US"/>
              <a:t>~/chromiumos/src/overlays/overlay-YourPlatformName</a:t>
            </a:r>
          </a:p>
          <a:p>
            <a:pPr marL="0" indent="0">
              <a:buNone/>
            </a:pPr>
            <a:r>
              <a:rPr lang="x-none" altLang="en-US"/>
              <a:t>4. Make &amp; update kernel</a:t>
            </a:r>
          </a:p>
          <a:p>
            <a:pPr marL="0" indent="0">
              <a:buNone/>
            </a:pPr>
            <a:r>
              <a:rPr lang="x-none" altLang="en-US"/>
              <a:t>emerge-YourPlatformName chromeos-kernel-3_10 &amp;&amp; update_kernel.sh --remote=$IP</a:t>
            </a:r>
          </a:p>
          <a:p>
            <a:pPr marL="0" indent="0">
              <a:buNone/>
            </a:pPr>
            <a:r>
              <a:rPr lang="x-none" altLang="en-US"/>
              <a:t>5. For debug, use "dmesg | grep Hello"</a:t>
            </a:r>
          </a:p>
          <a:p>
            <a:pPr marL="0" indent="0">
              <a:buNone/>
            </a:pPr>
            <a:endParaRPr lang="x-none" altLang="en-US"/>
          </a:p>
          <a:p>
            <a:pPr marL="0" indent="0">
              <a:buNone/>
            </a:pP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fontScale="90000"/>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p>
          <a:p>
            <a:pPr lvl="1"/>
            <a:r>
              <a:rPr lang="en-US"/>
              <a:t>SEP provides extensive power monitoring on a platform</a:t>
            </a:r>
          </a:p>
          <a:p>
            <a:pPr lvl="1"/>
            <a:r>
              <a:rPr lang="en-US"/>
              <a:t>SoCWatch is a command line tool which can be used to measure system behaviors that impacts power consumption including (but not limited to)</a:t>
            </a:r>
          </a:p>
          <a:p>
            <a:pPr lvl="2"/>
            <a:r>
              <a:rPr lang="en-US"/>
              <a:t>C/P/D/S-state residencies</a:t>
            </a:r>
          </a:p>
          <a:p>
            <a:pPr lvl="2"/>
            <a:r>
              <a:rPr lang="en-US"/>
              <a:t>Thermals</a:t>
            </a:r>
          </a:p>
          <a:p>
            <a:pPr lvl="2"/>
            <a:r>
              <a:rPr lang="en-US"/>
              <a:t>Energy consumption</a:t>
            </a:r>
          </a:p>
          <a:p>
            <a:pPr lvl="2"/>
            <a:r>
              <a:rPr lang="en-US"/>
              <a:t>Bandwidth</a:t>
            </a:r>
          </a:p>
          <a:p>
            <a:pPr lvl="2"/>
            <a:r>
              <a:rPr lang="en-US"/>
              <a:t>Wakeups</a:t>
            </a:r>
          </a:p>
          <a:p>
            <a:pPr lvl="0"/>
            <a:r>
              <a:rPr lang="en-US"/>
              <a:t>Build a ChromeOS Image with SoCWatch</a:t>
            </a:r>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p>
          <a:p>
            <a:pPr lvl="0"/>
            <a:r>
              <a:rPr lang="x-none" altLang="en-US"/>
              <a:t>Installing SEP</a:t>
            </a:r>
          </a:p>
          <a:p>
            <a:pPr lvl="1"/>
            <a:r>
              <a:rPr lang="x-none" altLang="en-US"/>
              <a:t>Run below command on development system where you built the ChromeOS image. Make sure you are in the chroot directory: &lt;cr&gt;$ ./start_devserver</a:t>
            </a:r>
          </a:p>
          <a:p>
            <a:pPr lvl="1"/>
            <a:r>
              <a:rPr lang="x-none" altLang="en-US"/>
              <a:t>On the DUT run following commands to pull down SEP explicitly.  "gmerge" runs on your DUT and contacts your development machine to build packages.</a:t>
            </a:r>
          </a:p>
          <a:p>
            <a:pPr lvl="2"/>
            <a:r>
              <a:rPr lang="x-none" altLang="en-US"/>
              <a:t>crosh&gt; shell</a:t>
            </a:r>
          </a:p>
          <a:p>
            <a:pPr lvl="2"/>
            <a:r>
              <a:rPr lang="x-none" altLang="en-US"/>
              <a:t>$ sudo bash</a:t>
            </a:r>
          </a:p>
          <a:p>
            <a:pPr lvl="2"/>
            <a:r>
              <a:rPr lang="x-none" altLang="en-US"/>
              <a:t># gmerge sep --accept_stable</a:t>
            </a:r>
          </a:p>
          <a:p>
            <a:pPr lvl="1"/>
            <a:r>
              <a:rPr lang="x-none" altLang="en-US"/>
              <a:t>You may run out of space on the / partition. The workaround would be to symlink /opt/sep to /usr/local/opt/sep, then rerun the above commands.</a:t>
            </a:r>
          </a:p>
          <a:p>
            <a:pPr lvl="2"/>
            <a:r>
              <a:rPr lang="x-none" altLang="en-US"/>
              <a:t>crosh&gt; shell</a:t>
            </a:r>
          </a:p>
          <a:p>
            <a:pPr lvl="2"/>
            <a:r>
              <a:rPr lang="x-none" altLang="en-US"/>
              <a:t>$ sudo bash</a:t>
            </a:r>
          </a:p>
          <a:p>
            <a:pPr lvl="2"/>
            <a:r>
              <a:rPr lang="x-none" altLang="en-US"/>
              <a:t># ln -s /opt/sep /usr/local/opt/sept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p>
          <a:p>
            <a:r>
              <a:rPr lang="en-US"/>
              <a:t>RO_VPD</a:t>
            </a:r>
          </a:p>
          <a:p>
            <a:r>
              <a:rPr lang="en-US"/>
              <a:t>    Serial Number</a:t>
            </a:r>
          </a:p>
          <a:p>
            <a:r>
              <a:rPr lang="en-US"/>
              <a:t>    Initial Locale</a:t>
            </a:r>
          </a:p>
          <a:p>
            <a:r>
              <a:rPr lang="en-US"/>
              <a:t>    Initial Time Zone</a:t>
            </a:r>
          </a:p>
          <a:p>
            <a:r>
              <a:rPr lang="en-US"/>
              <a:t>    Keyboard Layout</a:t>
            </a:r>
          </a:p>
          <a:p>
            <a:r>
              <a:rPr lang="en-US"/>
              <a:t>RW_VPD</a:t>
            </a:r>
          </a:p>
          <a:p>
            <a:r>
              <a:rPr lang="en-US"/>
              <a:t>    Activation Date</a:t>
            </a:r>
          </a:p>
          <a:p>
            <a:r>
              <a:rPr lang="en-US"/>
              <a:t>    Registration Codes</a:t>
            </a:r>
          </a:p>
          <a:p>
            <a:r>
              <a:rPr lang="en-US"/>
              <a:t>Tool: vpd</a:t>
            </a:r>
          </a:p>
          <a:p>
            <a:r>
              <a:rPr lang="en-US"/>
              <a:t>Display contents of read-only VPD</a:t>
            </a:r>
          </a:p>
          <a:p>
            <a:pPr lvl="1"/>
            <a:r>
              <a:rPr lang="en-US"/>
              <a:t> # vpd -i RO_VPD -l</a:t>
            </a:r>
          </a:p>
          <a:p>
            <a:pPr lvl="0"/>
            <a:r>
              <a:rPr lang="en-US"/>
              <a:t>Display contents of read-write VPD</a:t>
            </a:r>
          </a:p>
          <a:p>
            <a:pPr lvl="1"/>
            <a:r>
              <a:rPr lang="en-US"/>
              <a:t> # vpd -i RW_VPD -l</a:t>
            </a:r>
          </a:p>
          <a:p>
            <a:pPr lvl="0"/>
            <a:r>
              <a:rPr lang="en-US"/>
              <a:t>Erase and reformat read-only VPD</a:t>
            </a:r>
          </a:p>
          <a:p>
            <a:pPr lvl="1"/>
            <a:r>
              <a:rPr lang="en-US"/>
              <a:t> # vpd -i RO_VPD -O</a:t>
            </a:r>
          </a:p>
          <a:p>
            <a:pPr lvl="0"/>
            <a:r>
              <a:rPr lang="en-US"/>
              <a:t>Add serial number to read-only VPD</a:t>
            </a:r>
          </a:p>
          <a:p>
            <a:pPr lvl="1"/>
            <a:r>
              <a:rPr lang="en-US"/>
              <a:t> # vpd -i RO_VPD -s serial_number=1234567890</a:t>
            </a:r>
          </a:p>
          <a:p>
            <a:r>
              <a:rPr lang="en-US"/>
              <a:t>Read back serial number value</a:t>
            </a:r>
          </a:p>
          <a:p>
            <a:pPr lvl="1"/>
            <a:r>
              <a:rPr lang="en-US"/>
              <a:t> # vpd -i RO_VPD -g serial_number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p>
          <a:p>
            <a:pPr lvl="1"/>
            <a:r>
              <a:rPr lang="x-none" altLang="en-US" sz="1800"/>
              <a:t>Inside Chromium OS runtime environment, </a:t>
            </a:r>
            <a:r>
              <a:rPr lang="en-US" sz="1800"/>
              <a:t>review the eMMC device information </a:t>
            </a:r>
            <a:r>
              <a:rPr lang="x-none" altLang="en-US" sz="1800"/>
              <a:t>via</a:t>
            </a:r>
            <a:r>
              <a:rPr lang="en-US" sz="1800"/>
              <a:t> /var/log/storage_info.txt</a:t>
            </a:r>
          </a:p>
          <a:p>
            <a:pPr lvl="1"/>
            <a:r>
              <a:rPr lang="x-none" altLang="en-US" sz="1800"/>
              <a:t>CL Reference: https://chromium-review.googlesource.com/c/chromiumos/platform/depthcharge/+/238101</a:t>
            </a:r>
          </a:p>
          <a:p>
            <a:pPr lvl="0"/>
            <a:r>
              <a:rPr lang="x-none" altLang="en-US"/>
              <a:t>Host info - </a:t>
            </a:r>
            <a:r>
              <a:rPr lang="x-none" altLang="en-US" sz="1800"/>
              <a:t>cat /sys/kernel/debug/mmc0/</a:t>
            </a:r>
          </a:p>
          <a:p>
            <a:pPr lvl="0"/>
            <a:r>
              <a:rPr lang="x-none" altLang="en-US"/>
              <a:t>Throughput</a:t>
            </a:r>
          </a:p>
          <a:p>
            <a:pPr lvl="1"/>
            <a:r>
              <a:rPr lang="x-none" altLang="en-US"/>
              <a:t>Read: </a:t>
            </a:r>
            <a:r>
              <a:rPr lang="x-none" altLang="en-US" sz="1800"/>
              <a:t>hdparm -Tt --direct /dev/mmcblk0</a:t>
            </a:r>
          </a:p>
          <a:p>
            <a:pPr lvl="1"/>
            <a:r>
              <a:rPr lang="x-none" altLang="en-US"/>
              <a:t>Write: </a:t>
            </a:r>
          </a:p>
          <a:p>
            <a:pPr lvl="2"/>
            <a:r>
              <a:rPr lang="x-none" altLang="en-US" sz="1400"/>
              <a:t>localhost ~ # cd /mnt/stateful_partition</a:t>
            </a:r>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2"/>
          <a:stretch>
            <a:fillRect/>
          </a:stretch>
        </p:blipFill>
        <p:spPr>
          <a:xfrm>
            <a:off x="7012940" y="1012190"/>
            <a:ext cx="5087620" cy="2687955"/>
          </a:xfrm>
          <a:prstGeom prst="rect">
            <a:avLst/>
          </a:prstGeom>
        </p:spPr>
      </p:pic>
      <p:pic>
        <p:nvPicPr>
          <p:cNvPr id="5" name="Picture 4"/>
          <p:cNvPicPr>
            <a:picLocks noChangeAspect="1"/>
          </p:cNvPicPr>
          <p:nvPr/>
        </p:nvPicPr>
        <p:blipFill>
          <a:blip r:embed="rId3"/>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normAutofit fontScale="92500" lnSpcReduction="10000"/>
          </a:bodyPr>
          <a:lstStyle/>
          <a:p>
            <a:r>
              <a:rPr lang="en-US"/>
              <a:t># cd /sys/kernel/debug/tracing</a:t>
            </a:r>
          </a:p>
          <a:p>
            <a:r>
              <a:rPr lang="en-US"/>
              <a:t># echo function &gt; current_tracer</a:t>
            </a:r>
          </a:p>
          <a:p>
            <a:r>
              <a:rPr lang="en-US"/>
              <a:t># cat trace     # this dumps current trace buffer</a:t>
            </a:r>
          </a:p>
          <a:p>
            <a:r>
              <a:rPr lang="en-US"/>
              <a:t># echo nop &gt; current_tracer</a:t>
            </a:r>
          </a:p>
          <a:p>
            <a:r>
              <a:rPr lang="en-US"/>
              <a:t>There is one tip you can dump the trace buffer while panic, along with Oops message, either using sysctl or /proc</a:t>
            </a:r>
          </a:p>
          <a:p>
            <a:r>
              <a:rPr lang="en-US"/>
              <a:t># cd /proc/sys/kernel</a:t>
            </a:r>
          </a:p>
          <a:p>
            <a:r>
              <a:rPr lang="en-US"/>
              <a:t># echo 1 &gt; ftrace_dump_on_oops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9405"/>
            <a:ext cx="10515600" cy="533400"/>
          </a:xfrm>
        </p:spPr>
        <p:txBody>
          <a:bodyPr>
            <a:normAutofit fontScale="90000"/>
          </a:bodyPr>
          <a:lstStyle/>
          <a:p>
            <a:r>
              <a:rPr lang="x-none" altLang="en-US"/>
              <a:t>Error Logging System in Linux</a:t>
            </a:r>
          </a:p>
        </p:txBody>
      </p:sp>
      <p:sp>
        <p:nvSpPr>
          <p:cNvPr id="3" name="Content Placeholder 2"/>
          <p:cNvSpPr>
            <a:spLocks noGrp="1"/>
          </p:cNvSpPr>
          <p:nvPr>
            <p:ph idx="1"/>
          </p:nvPr>
        </p:nvSpPr>
        <p:spPr>
          <a:xfrm>
            <a:off x="841375" y="1112520"/>
            <a:ext cx="5325745" cy="5558155"/>
          </a:xfrm>
        </p:spPr>
        <p:txBody>
          <a:bodyPr>
            <a:normAutofit fontScale="62500" lnSpcReduction="20000"/>
          </a:bodyPr>
          <a:lstStyle/>
          <a:p>
            <a:pPr fontAlgn="auto">
              <a:lnSpc>
                <a:spcPct val="150000"/>
              </a:lnSpc>
            </a:pPr>
            <a:r>
              <a:rPr lang="en-US"/>
              <a:t>Printk, organizes the data string as the format you want</a:t>
            </a:r>
          </a:p>
          <a:p>
            <a:pPr lvl="0" fontAlgn="auto">
              <a:lnSpc>
                <a:spcPct val="150000"/>
              </a:lnSpc>
            </a:pPr>
            <a:r>
              <a:rPr lang="en-US"/>
              <a:t>Logbuf, buffers the logs temporarily</a:t>
            </a:r>
          </a:p>
          <a:p>
            <a:pPr lvl="0" fontAlgn="auto">
              <a:lnSpc>
                <a:spcPct val="150000"/>
              </a:lnSpc>
            </a:pPr>
            <a:r>
              <a:rPr lang="en-US"/>
              <a:t>Syslog, manages the logbuf and provides some ioctrl function, is a system call interface too.</a:t>
            </a:r>
          </a:p>
          <a:p>
            <a:pPr lvl="0" fontAlgn="auto">
              <a:lnSpc>
                <a:spcPct val="150000"/>
              </a:lnSpc>
            </a:pPr>
            <a:r>
              <a:rPr lang="en-US"/>
              <a:t>/proc/kmsg&amp;/dev/kmsg, interfaces in file system, are most used by user space services to get log messages or write some data info to logbuf</a:t>
            </a:r>
          </a:p>
          <a:p>
            <a:pPr lvl="0" fontAlgn="auto">
              <a:lnSpc>
                <a:spcPct val="150000"/>
              </a:lnSpc>
            </a:pPr>
            <a:r>
              <a:rPr lang="en-US"/>
              <a:t>Console, displays the log information, or acts as a shadow of other monitor device</a:t>
            </a:r>
          </a:p>
          <a:p>
            <a:pPr lvl="0" fontAlgn="auto">
              <a:lnSpc>
                <a:spcPct val="150000"/>
              </a:lnSpc>
            </a:pPr>
            <a:r>
              <a:rPr lang="en-US"/>
              <a:t>Klogd&amp;syslogd, is an couple of daemon services and charge of restoring log messages</a:t>
            </a:r>
          </a:p>
          <a:p>
            <a:pPr lvl="0" fontAlgn="auto">
              <a:lnSpc>
                <a:spcPct val="150000"/>
              </a:lnSpc>
            </a:pPr>
            <a:r>
              <a:rPr lang="en-US"/>
              <a:t>Rsyslogd, is an enhanced version klogd and syslogd. Only one of the two categories is selected.</a:t>
            </a:r>
          </a:p>
          <a:p>
            <a:pPr lvl="0" fontAlgn="auto">
              <a:lnSpc>
                <a:spcPct val="150000"/>
              </a:lnSpc>
            </a:pPr>
            <a:r>
              <a:rPr lang="en-US"/>
              <a:t>Dmesg, is a tool to display the log messages, sometimes has a tiny difference to klogd&amp;syslogd or rsyslogd</a:t>
            </a:r>
          </a:p>
          <a:p>
            <a:pPr lvl="0" fontAlgn="auto">
              <a:lnSpc>
                <a:spcPct val="150000"/>
              </a:lnSpc>
            </a:pPr>
            <a:r>
              <a:rPr lang="en-US"/>
              <a:t>/var/log/*, are several kinds of log files for different purpose</a:t>
            </a:r>
          </a:p>
        </p:txBody>
      </p:sp>
      <p:pic>
        <p:nvPicPr>
          <p:cNvPr id="4" name="Picture 3"/>
          <p:cNvPicPr>
            <a:picLocks noChangeAspect="1"/>
          </p:cNvPicPr>
          <p:nvPr/>
        </p:nvPicPr>
        <p:blipFill>
          <a:blip r:embed="rId3"/>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3"/>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10515600" cy="597535"/>
          </a:xfrm>
        </p:spPr>
        <p:txBody>
          <a:bodyPr>
            <a:normAutofit/>
          </a:bodyPr>
          <a:lstStyle/>
          <a:p>
            <a:r>
              <a:rPr lang="en-US"/>
              <a:t>Daemon </a:t>
            </a:r>
            <a:r>
              <a:rPr lang="x-none" altLang="en-US"/>
              <a:t>S</a:t>
            </a:r>
            <a:r>
              <a:rPr lang="en-US"/>
              <a:t>ervices in </a:t>
            </a:r>
            <a:r>
              <a:rPr lang="x-none" altLang="en-US"/>
              <a:t>U</a:t>
            </a:r>
            <a:r>
              <a:rPr lang="en-US"/>
              <a:t>ser </a:t>
            </a:r>
            <a:r>
              <a:rPr lang="x-none" altLang="en-US"/>
              <a:t>S</a:t>
            </a:r>
            <a:r>
              <a:rPr lang="en-US"/>
              <a:t>pace</a:t>
            </a:r>
          </a:p>
        </p:txBody>
      </p:sp>
      <p:sp>
        <p:nvSpPr>
          <p:cNvPr id="3" name="Content Placeholder 2"/>
          <p:cNvSpPr>
            <a:spLocks noGrp="1"/>
          </p:cNvSpPr>
          <p:nvPr>
            <p:ph idx="1"/>
          </p:nvPr>
        </p:nvSpPr>
        <p:spPr>
          <a:xfrm>
            <a:off x="838835" y="1062990"/>
            <a:ext cx="6638925" cy="5599430"/>
          </a:xfrm>
        </p:spPr>
        <p:txBody>
          <a:bodyPr>
            <a:normAutofit fontScale="55000" lnSpcReduction="20000"/>
          </a:bodyPr>
          <a:lstStyle/>
          <a:p>
            <a:pPr fontAlgn="auto">
              <a:lnSpc>
                <a:spcPct val="150000"/>
              </a:lnSpc>
            </a:pPr>
            <a:r>
              <a:rPr lang="en-US"/>
              <a:t>This subsystem has the following key components:</a:t>
            </a:r>
          </a:p>
          <a:p>
            <a:pPr fontAlgn="auto">
              <a:lnSpc>
                <a:spcPct val="150000"/>
              </a:lnSpc>
            </a:pPr>
            <a:r>
              <a:rPr lang="en-US"/>
              <a:t>    LibC, provides the write entry for applications. The entry has similar format as printk</a:t>
            </a:r>
          </a:p>
          <a:p>
            <a:pPr fontAlgn="auto">
              <a:lnSpc>
                <a:spcPct val="150000"/>
              </a:lnSpc>
            </a:pPr>
            <a:r>
              <a:rPr lang="en-US"/>
              <a:t>syslog (priority, format, …);</a:t>
            </a:r>
          </a:p>
          <a:p>
            <a:pPr fontAlgn="auto">
              <a:lnSpc>
                <a:spcPct val="150000"/>
              </a:lnSpc>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p>
          <a:p>
            <a:pPr fontAlgn="auto">
              <a:lnSpc>
                <a:spcPct val="150000"/>
              </a:lnSpc>
            </a:pPr>
            <a:r>
              <a:rPr lang="en-US"/>
              <a:t>/* facility codes */</a:t>
            </a:r>
          </a:p>
          <a:p>
            <a:pPr fontAlgn="auto">
              <a:lnSpc>
                <a:spcPct val="150000"/>
              </a:lnSpc>
            </a:pPr>
            <a:r>
              <a:rPr lang="en-US"/>
              <a:t>#defineLOG_KERN(0&lt;&lt;3)/* kernel messages */</a:t>
            </a:r>
          </a:p>
          <a:p>
            <a:pPr fontAlgn="auto">
              <a:lnSpc>
                <a:spcPct val="150000"/>
              </a:lnSpc>
            </a:pPr>
            <a:r>
              <a:rPr lang="en-US"/>
              <a:t>#defineLOG_USER(1&lt;&lt;3)/* random user-level messages */</a:t>
            </a:r>
          </a:p>
          <a:p>
            <a:pPr fontAlgn="auto">
              <a:lnSpc>
                <a:spcPct val="150000"/>
              </a:lnSpc>
            </a:pPr>
            <a:r>
              <a:rPr lang="en-US"/>
              <a:t>#defineLOG_MAIL(2&lt;&lt;3)/* mail system */</a:t>
            </a:r>
          </a:p>
          <a:p>
            <a:pPr fontAlgn="auto">
              <a:lnSpc>
                <a:spcPct val="150000"/>
              </a:lnSpc>
            </a:pPr>
            <a:r>
              <a:rPr lang="en-US"/>
              <a:t>#defineLOG_DAEMON(3&lt;&lt;3)/* system daemons */</a:t>
            </a:r>
          </a:p>
          <a:p>
            <a:pPr fontAlgn="auto">
              <a:lnSpc>
                <a:spcPct val="150000"/>
              </a:lnSpc>
            </a:pPr>
            <a:r>
              <a:rPr lang="en-US"/>
              <a:t>    /dev/log, is a socket interface. All log messages from user spaces go through this socket and reach rsyslog daemon service except some messages you write to /dev/kmsg.</a:t>
            </a:r>
          </a:p>
          <a:p>
            <a:pPr fontAlgn="auto">
              <a:lnSpc>
                <a:spcPct val="150000"/>
              </a:lnSpc>
            </a:pPr>
            <a:r>
              <a:rPr lang="en-US"/>
              <a:t>    Rsyslogd, is the daemon service, which listens the /dev/log socket and /proc/kmsg, and then routes the log messages to right positions according to the priority code and configure files.</a:t>
            </a:r>
          </a:p>
          <a:p>
            <a:pPr fontAlgn="auto">
              <a:lnSpc>
                <a:spcPct val="150000"/>
              </a:lnSpc>
            </a:pPr>
            <a:r>
              <a:rPr lang="en-US"/>
              <a:t>There are some pieces of rules from the configure file /etc/rsyslog.d/50-default.conf</a:t>
            </a:r>
          </a:p>
        </p:txBody>
      </p:sp>
      <p:pic>
        <p:nvPicPr>
          <p:cNvPr id="4" name="Picture 3"/>
          <p:cNvPicPr>
            <a:picLocks noChangeAspect="1"/>
          </p:cNvPicPr>
          <p:nvPr/>
        </p:nvPicPr>
        <p:blipFill>
          <a:blip r:embed="rId3"/>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65000" lnSpcReduction="20000"/>
          </a:bodyPr>
          <a:lstStyle/>
          <a:p>
            <a:pPr fontAlgn="auto">
              <a:lnSpc>
                <a:spcPct val="150000"/>
              </a:lnSpc>
            </a:pPr>
            <a:r>
              <a:rPr lang="x-none" altLang="en-US"/>
              <a:t>T</a:t>
            </a:r>
            <a:r>
              <a:rPr lang="en-US"/>
              <a:t>he simplest way to receive dev_dbg messages to do following steps:</a:t>
            </a:r>
          </a:p>
          <a:p>
            <a:pPr lvl="1" fontAlgn="auto">
              <a:lnSpc>
                <a:spcPct val="150000"/>
              </a:lnSpc>
            </a:pPr>
            <a:r>
              <a:rPr lang="en-US"/>
              <a:t>provide debug key into bootargs kernel parameters</a:t>
            </a:r>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p>
          <a:p>
            <a:pPr lvl="1" fontAlgn="auto">
              <a:lnSpc>
                <a:spcPct val="150000"/>
              </a:lnSpc>
            </a:pPr>
            <a:r>
              <a:rPr lang="en-US"/>
              <a:t>upon the kernel booted and the prompt appear to enable debug level messages by executing either dmesg -n 8 or echo 8 &gt; /proc/sys/kernel/printk</a:t>
            </a:r>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p>
          <a:p>
            <a:pPr lvl="2" fontAlgn="auto">
              <a:lnSpc>
                <a:spcPct val="150000"/>
              </a:lnSpc>
            </a:pPr>
            <a:r>
              <a:rPr lang="en-US"/>
              <a:t>mount -t debugfs none /sys/kernel/debug</a:t>
            </a:r>
          </a:p>
          <a:p>
            <a:pPr lvl="2" fontAlgn="auto">
              <a:lnSpc>
                <a:spcPct val="150000"/>
              </a:lnSpc>
            </a:pPr>
            <a:r>
              <a:rPr lang="en-US"/>
              <a:t>Once done, do:</a:t>
            </a:r>
          </a:p>
          <a:p>
            <a:pPr lvl="2" fontAlgn="auto">
              <a:lnSpc>
                <a:spcPct val="150000"/>
              </a:lnSpc>
            </a:pPr>
            <a:r>
              <a:rPr lang="en-US"/>
              <a:t>ls /sys/kernel/debug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80000" lnSpcReduction="20000"/>
          </a:bodyPr>
          <a:lstStyle/>
          <a:p>
            <a:pPr fontAlgn="auto">
              <a:lnSpc>
                <a:spcPct val="100000"/>
              </a:lnSpc>
            </a:pPr>
            <a:r>
              <a:rPr lang="en-US"/>
              <a:t>Ftrace is the famous Linux kernel profiling tool. UXTune is based on Ftrace.</a:t>
            </a:r>
          </a:p>
          <a:p>
            <a:pPr fontAlgn="auto">
              <a:lnSpc>
                <a:spcPct val="100000"/>
              </a:lnSpc>
            </a:pPr>
            <a:r>
              <a:rPr lang="en-US"/>
              <a:t>Mount the debugfs filesystem</a:t>
            </a:r>
          </a:p>
          <a:p>
            <a:pPr lvl="1" fontAlgn="auto">
              <a:lnSpc>
                <a:spcPct val="100000"/>
              </a:lnSpc>
            </a:pPr>
            <a:r>
              <a:rPr lang="en-US"/>
              <a:t>mount -t debugfs none /sys/kernel/debug</a:t>
            </a:r>
          </a:p>
          <a:p>
            <a:pPr lvl="0" fontAlgn="auto">
              <a:lnSpc>
                <a:spcPct val="100000"/>
              </a:lnSpc>
            </a:pPr>
            <a:r>
              <a:rPr lang="en-US"/>
              <a:t>Enter the ftrace the working directory</a:t>
            </a:r>
          </a:p>
          <a:p>
            <a:pPr lvl="1" fontAlgn="auto">
              <a:lnSpc>
                <a:spcPct val="100000"/>
              </a:lnSpc>
            </a:pPr>
            <a:r>
              <a:rPr lang="en-US"/>
              <a:t>cd /sys/kernel/debug/tracing</a:t>
            </a:r>
          </a:p>
          <a:p>
            <a:pPr lvl="0" fontAlgn="auto">
              <a:lnSpc>
                <a:spcPct val="100000"/>
              </a:lnSpc>
            </a:pPr>
            <a:r>
              <a:rPr lang="en-US"/>
              <a:t>Start to capture data using the "function" tracer</a:t>
            </a:r>
          </a:p>
          <a:p>
            <a:pPr lvl="1" fontAlgn="auto">
              <a:lnSpc>
                <a:spcPct val="100000"/>
              </a:lnSpc>
            </a:pPr>
            <a:r>
              <a:rPr lang="en-US"/>
              <a:t>echo 0 &gt; /sys/kernel/debug/tracing/tracing_enabled</a:t>
            </a:r>
          </a:p>
          <a:p>
            <a:pPr lvl="1" fontAlgn="auto">
              <a:lnSpc>
                <a:spcPct val="100000"/>
              </a:lnSpc>
            </a:pPr>
            <a:r>
              <a:rPr lang="en-US"/>
              <a:t>echo 1 &gt; /proc/sys/kernel/ftrace_enabled</a:t>
            </a:r>
          </a:p>
          <a:p>
            <a:pPr lvl="1" fontAlgn="auto">
              <a:lnSpc>
                <a:spcPct val="100000"/>
              </a:lnSpc>
            </a:pPr>
            <a:r>
              <a:rPr lang="en-US"/>
              <a:t>echo function &gt; /sys/kernel/debug/tracing/current_tracer</a:t>
            </a:r>
          </a:p>
          <a:p>
            <a:pPr lvl="1" fontAlgn="auto">
              <a:lnSpc>
                <a:spcPct val="100000"/>
              </a:lnSpc>
            </a:pPr>
            <a:r>
              <a:rPr lang="en-US"/>
              <a:t>echo 1 &gt; /sys/kernel/debug/tracing/tracing_on</a:t>
            </a:r>
          </a:p>
          <a:p>
            <a:pPr lvl="1" fontAlgn="auto">
              <a:lnSpc>
                <a:spcPct val="100000"/>
              </a:lnSpc>
            </a:pPr>
            <a:r>
              <a:rPr lang="en-US"/>
              <a:t>echo 1 &gt; /sys/kernel/debug/tracing/tracing_enabled</a:t>
            </a:r>
          </a:p>
          <a:p>
            <a:pPr lvl="1" fontAlgn="auto">
              <a:lnSpc>
                <a:spcPct val="100000"/>
              </a:lnSpc>
            </a:pPr>
            <a:r>
              <a:rPr lang="en-US"/>
              <a:t>... your work ...</a:t>
            </a:r>
          </a:p>
          <a:p>
            <a:pPr lvl="0" fontAlgn="auto">
              <a:lnSpc>
                <a:spcPct val="100000"/>
              </a:lnSpc>
            </a:pPr>
            <a:r>
              <a:rPr lang="en-US"/>
              <a:t>Start to capture data using the "function graph" tracer</a:t>
            </a:r>
          </a:p>
          <a:p>
            <a:pPr lvl="1" fontAlgn="auto">
              <a:lnSpc>
                <a:spcPct val="100000"/>
              </a:lnSpc>
            </a:pPr>
            <a:r>
              <a:rPr lang="en-US"/>
              <a:t>echo function_graph &gt; /sys/kernel/debug/tracing/current_tracer</a:t>
            </a:r>
          </a:p>
          <a:p>
            <a:pPr lvl="0" fontAlgn="auto">
              <a:lnSpc>
                <a:spcPct val="100000"/>
              </a:lnSpc>
            </a:pPr>
            <a:r>
              <a:rPr lang="en-US"/>
              <a:t>Stop and view data</a:t>
            </a:r>
          </a:p>
          <a:p>
            <a:pPr lvl="1" fontAlgn="auto">
              <a:lnSpc>
                <a:spcPct val="100000"/>
              </a:lnSpc>
            </a:pPr>
            <a:r>
              <a:rPr lang="en-US"/>
              <a:t>echo 0 &gt; /sys/kernel/debug/tracing/tracing_enabled</a:t>
            </a:r>
          </a:p>
          <a:p>
            <a:pPr lvl="1" fontAlgn="auto">
              <a:lnSpc>
                <a:spcPct val="100000"/>
              </a:lnSpc>
            </a:pPr>
            <a:r>
              <a:rPr lang="en-US"/>
              <a:t>cat /sys/kernel/debug/tracing/trace &gt; data.file</a:t>
            </a:r>
          </a:p>
          <a:p>
            <a:pPr lvl="1" fontAlgn="auto">
              <a:lnSpc>
                <a:spcPct val="100000"/>
              </a:lnSpc>
            </a:pPr>
            <a:r>
              <a:rPr lang="en-US"/>
              <a:t>vi data.file</a:t>
            </a:r>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p>
          <a:p>
            <a:r>
              <a:rPr lang="en-US" sz="1400"/>
              <a:t>#</a:t>
            </a:r>
          </a:p>
          <a:p>
            <a:r>
              <a:rPr lang="en-US" sz="1400"/>
              <a:t># CPU  DURATION                  FUNCTION CALLS</a:t>
            </a:r>
          </a:p>
          <a:p>
            <a:r>
              <a:rPr lang="en-US" sz="1400"/>
              <a:t># |     |   |                     |   |   |   |</a:t>
            </a:r>
          </a:p>
          <a:p>
            <a:r>
              <a:rPr lang="en-US" sz="1400"/>
              <a:t> 1)   2.964 us    |              sub_preempt_count();</a:t>
            </a:r>
          </a:p>
          <a:p>
            <a:r>
              <a:rPr lang="en-US" sz="1400"/>
              <a:t> 1)   1.893 us    |              add_preempt_count();</a:t>
            </a:r>
          </a:p>
          <a:p>
            <a:r>
              <a:rPr lang="en-US" sz="1400"/>
              <a:t> 1)   1.853 us    |              sub_preempt_count();</a:t>
            </a:r>
          </a:p>
          <a:p>
            <a:r>
              <a:rPr lang="en-US" sz="1400"/>
              <a:t> 1)   1.883 us    |              add_preempt_count();</a:t>
            </a:r>
          </a:p>
          <a:p>
            <a:r>
              <a:rPr lang="en-US" sz="1400"/>
              <a:t> 1)   1.833 us    |              sub_preempt_count();</a:t>
            </a:r>
          </a:p>
          <a:p>
            <a:r>
              <a:rPr lang="en-US" sz="1400"/>
              <a:t> 1)   1.853 us    |              add_preempt_count();</a:t>
            </a:r>
          </a:p>
          <a:p>
            <a:r>
              <a:rPr lang="en-US" sz="1400"/>
              <a:t> 1)   1.863 us    |              sub_preempt_count();</a:t>
            </a:r>
          </a:p>
          <a:p>
            <a:r>
              <a:rPr lang="en-US" sz="1400"/>
              <a:t> 1)   1.803 us    |              add_preempt_count();</a:t>
            </a:r>
          </a:p>
          <a:p>
            <a:r>
              <a:rPr lang="en-US" sz="1400"/>
              <a:t> 1)   1.863 us    |              sub_preempt_count();</a:t>
            </a:r>
          </a:p>
          <a:p>
            <a:r>
              <a:rPr lang="en-US" sz="1400"/>
              <a:t> 1)   1.923 us    |              add_preempt_count();</a:t>
            </a:r>
          </a:p>
          <a:p>
            <a:r>
              <a:rPr lang="en-US" sz="1400"/>
              <a:t> 1)   1.843 us    |              sub_preempt_count();</a:t>
            </a:r>
          </a:p>
          <a:p>
            <a:r>
              <a:rPr lang="en-US" sz="1400"/>
              <a:t> 1)               |              add_preempt_count() {</a:t>
            </a:r>
          </a:p>
          <a:p>
            <a:r>
              <a:rPr lang="en-US" sz="1400"/>
              <a:t> 1)   ==========&gt; |</a:t>
            </a:r>
          </a:p>
          <a:p>
            <a:r>
              <a:rPr lang="en-US" sz="1400"/>
              <a:t> 1)               |                smp_apic_timer_interrupt() {</a:t>
            </a:r>
          </a:p>
          <a:p>
            <a:r>
              <a:rPr lang="en-US" sz="1400"/>
              <a:t> 1)               |                  apic_write() {</a:t>
            </a:r>
          </a:p>
          <a:p>
            <a:r>
              <a:rPr lang="en-US" sz="1400"/>
              <a:t> 1)   2.414 us    |                    native_apic_mem_write();</a:t>
            </a:r>
          </a:p>
          <a:p>
            <a:r>
              <a:rPr lang="en-US" sz="1400"/>
              <a:t> 1)   6.420 us    |                  }</a:t>
            </a:r>
          </a:p>
          <a:p>
            <a:r>
              <a:rPr lang="en-US" sz="1400"/>
              <a:t> 1)               |                  irq_enter() {</a:t>
            </a:r>
          </a:p>
          <a:p>
            <a:r>
              <a:rPr lang="en-US" sz="1400"/>
              <a:t> 1)   1.913 us    |                    rcu_irq_enter();</a:t>
            </a:r>
          </a:p>
          <a:p>
            <a:r>
              <a:rPr lang="en-US" sz="1400"/>
              <a:t> 1)   1.773 us    |                    idle_cpu();</a:t>
            </a:r>
          </a:p>
          <a:p>
            <a:r>
              <a:rPr lang="en-US" sz="1400"/>
              <a:t> 1)   1.843 us    |                    add_preempt_count();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p>
          <a:p>
            <a:r>
              <a:rPr lang="en-US"/>
              <a:t>#</a:t>
            </a:r>
          </a:p>
          <a:p>
            <a:r>
              <a:rPr lang="en-US"/>
              <a:t>stop tcsd</a:t>
            </a:r>
          </a:p>
          <a:p>
            <a:r>
              <a:rPr lang="en-US"/>
              <a:t>tpmc ppon</a:t>
            </a:r>
          </a:p>
          <a:p>
            <a:r>
              <a:rPr lang="en-US"/>
              <a:t>tpmc clear</a:t>
            </a:r>
          </a:p>
          <a:p>
            <a:r>
              <a:rPr lang="en-US"/>
              <a:t>tpmc enable</a:t>
            </a:r>
          </a:p>
          <a:p>
            <a:r>
              <a:rPr lang="en-US"/>
              <a:t>tpmc activate</a:t>
            </a:r>
          </a:p>
          <a:p>
            <a:r>
              <a:rPr lang="en-US"/>
              <a:t>tpmc write 0x1007 2 0 1 0 1 0 0 0 0 0x4f</a:t>
            </a:r>
          </a:p>
          <a:p>
            <a:r>
              <a:rPr lang="en-US"/>
              <a:t>tpmc write 0x1008 2 4c 57 52 47 1 0 1 0 0 0 0 0x55</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fontScale="90000"/>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7500" lnSpcReduction="20000"/>
          </a:bodyPr>
          <a:lstStyle/>
          <a:p>
            <a:pPr fontAlgn="auto">
              <a:lnSpc>
                <a:spcPct val="100000"/>
              </a:lnSpc>
            </a:pPr>
            <a:r>
              <a:rPr lang="en-US"/>
              <a:t>Step 1. Enabling Developer Mode</a:t>
            </a:r>
          </a:p>
          <a:p>
            <a:pPr fontAlgn="auto">
              <a:lnSpc>
                <a:spcPct val="100000"/>
              </a:lnSpc>
            </a:pPr>
            <a:r>
              <a:rPr lang="en-US"/>
              <a:t>Step 2. Installing Crouton</a:t>
            </a:r>
          </a:p>
          <a:p>
            <a:pPr lvl="1" fontAlgn="auto">
              <a:lnSpc>
                <a:spcPct val="100000"/>
              </a:lnSpc>
            </a:pPr>
            <a:r>
              <a:rPr lang="en-US"/>
              <a:t>Step 2.1 Download the latest release of Crouton to your Chromebook: http://goo.gl/fd3zc</a:t>
            </a:r>
          </a:p>
          <a:p>
            <a:pPr lvl="1" fontAlgn="auto">
              <a:lnSpc>
                <a:spcPct val="100000"/>
              </a:lnSpc>
            </a:pPr>
            <a:r>
              <a:rPr lang="en-US"/>
              <a:t>Step 2.2 Install Crouton with the Xfce desktop</a:t>
            </a:r>
          </a:p>
          <a:p>
            <a:pPr lvl="0" fontAlgn="auto">
              <a:lnSpc>
                <a:spcPct val="100000"/>
              </a:lnSpc>
            </a:pPr>
            <a:r>
              <a:rPr lang="en-US"/>
              <a:t>Step 3. Run Ubuntu - sudo startxfce4</a:t>
            </a:r>
          </a:p>
          <a:p>
            <a:pPr lvl="0" fontAlgn="auto">
              <a:lnSpc>
                <a:spcPct val="100000"/>
              </a:lnSpc>
            </a:pPr>
            <a:r>
              <a:rPr lang="en-US"/>
              <a:t>Step 4. OS switch</a:t>
            </a:r>
          </a:p>
          <a:p>
            <a:pPr lvl="1" fontAlgn="auto">
              <a:lnSpc>
                <a:spcPct val="100000"/>
              </a:lnSpc>
            </a:pPr>
            <a:r>
              <a:rPr lang="en-US"/>
              <a:t>Chrome OS -&gt; Ubuntu : Alt+Ctrl+Shift+Back</a:t>
            </a:r>
          </a:p>
          <a:p>
            <a:pPr lvl="1" fontAlgn="auto">
              <a:lnSpc>
                <a:spcPct val="100000"/>
              </a:lnSpc>
            </a:pPr>
            <a:r>
              <a:rPr lang="en-US"/>
              <a:t>Ubuntu -&gt; Chrome OS : lt+Ctrl+Shift+Forward</a:t>
            </a:r>
          </a:p>
          <a:p>
            <a:pPr lvl="0" fontAlgn="auto">
              <a:lnSpc>
                <a:spcPct val="100000"/>
              </a:lnSpc>
            </a:pPr>
            <a:r>
              <a:rPr lang="en-US"/>
              <a:t>Advanced installation:</a:t>
            </a:r>
          </a:p>
          <a:p>
            <a:pPr lvl="1" fontAlgn="auto">
              <a:lnSpc>
                <a:spcPct val="100000"/>
              </a:lnSpc>
            </a:pPr>
            <a:r>
              <a:rPr lang="en-US"/>
              <a:t>sudo -i</a:t>
            </a:r>
          </a:p>
          <a:p>
            <a:pPr lvl="1" fontAlgn="auto">
              <a:lnSpc>
                <a:spcPct val="100000"/>
              </a:lnSpc>
            </a:pPr>
            <a:r>
              <a:rPr lang="en-US"/>
              <a:t>cd /home/user/{uuid}/Download</a:t>
            </a:r>
          </a:p>
          <a:p>
            <a:pPr lvl="1" fontAlgn="auto">
              <a:lnSpc>
                <a:spcPct val="100000"/>
              </a:lnSpc>
            </a:pPr>
            <a:r>
              <a:rPr lang="en-US"/>
              <a:t>List available target: sh ./crouton -t list</a:t>
            </a:r>
          </a:p>
          <a:p>
            <a:pPr lvl="1" fontAlgn="auto">
              <a:lnSpc>
                <a:spcPct val="100000"/>
              </a:lnSpc>
            </a:pPr>
            <a:r>
              <a:rPr lang="en-US"/>
              <a:t>List available release: sh ./crouton -r list</a:t>
            </a:r>
          </a:p>
          <a:p>
            <a:pPr lvl="1" fontAlgn="auto">
              <a:lnSpc>
                <a:spcPct val="100000"/>
              </a:lnSpc>
            </a:pPr>
            <a:r>
              <a:rPr lang="en-US"/>
              <a:t>Install Ubuntu 14.04 w/ Unity: sh ./crouton -t unity-desktop -r trusty</a:t>
            </a:r>
          </a:p>
          <a:p>
            <a:pPr lvl="1" fontAlgn="auto">
              <a:lnSpc>
                <a:spcPct val="100000"/>
              </a:lnSpc>
            </a:pPr>
            <a:r>
              <a:rPr lang="en-US"/>
              <a:t>Install Xfce w/ applications: sh ./crouton -t xfce-desktop</a:t>
            </a:r>
          </a:p>
          <a:p>
            <a:pPr lvl="1" fontAlgn="auto">
              <a:lnSpc>
                <a:spcPct val="100000"/>
              </a:lnSpc>
            </a:pPr>
            <a:r>
              <a:rPr lang="en-US"/>
              <a:t>Install LXDE w/ applications: sh ./crouton -t lxde-desktop</a:t>
            </a:r>
          </a:p>
          <a:p>
            <a:pPr lvl="1" fontAlgn="auto">
              <a:lnSpc>
                <a:spcPct val="100000"/>
              </a:lnSpc>
            </a:pPr>
            <a:r>
              <a:rPr lang="en-US"/>
              <a:t>Install GNOME w/ applications: sh  ./crouton -t gnome-desktop</a:t>
            </a:r>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2"/>
          <a:stretch>
            <a:fillRect/>
          </a:stretch>
        </p:blipFill>
        <p:spPr>
          <a:xfrm>
            <a:off x="7029450" y="890270"/>
            <a:ext cx="2528570" cy="1467485"/>
          </a:xfrm>
          <a:prstGeom prst="rect">
            <a:avLst/>
          </a:prstGeom>
        </p:spPr>
      </p:pic>
      <p:pic>
        <p:nvPicPr>
          <p:cNvPr id="5" name="Picture 4"/>
          <p:cNvPicPr>
            <a:picLocks noChangeAspect="1"/>
          </p:cNvPicPr>
          <p:nvPr/>
        </p:nvPicPr>
        <p:blipFill>
          <a:blip r:embed="rId3"/>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p>
          <a:p>
            <a:r>
              <a:rPr lang="en-US" altLang="zh-CN"/>
              <a:t>Enable VT-x configuration in firmware</a:t>
            </a:r>
          </a:p>
          <a:p>
            <a:r>
              <a:rPr lang="en-US" altLang="zh-CN"/>
              <a:t>Enabling Crostini is simple, switch to the developers channel, then go into settings, scroll down to Linux (Beta), and enable it that causes a download of the Crostini/Linux support, and away you go.</a:t>
            </a:r>
          </a:p>
          <a:p>
            <a:r>
              <a:rPr lang="en-US" altLang="zh-CN"/>
              <a:t>For news about Crostini:  https://www.reddit.com/r/Crostini/</a:t>
            </a:r>
          </a:p>
          <a:p>
            <a:r>
              <a:rPr lang="en-US" altLang="zh-CN"/>
              <a:t>Crostini Wiki:  https://old.reddit.com/r/Crostini/wiki/index</a:t>
            </a:r>
          </a:p>
          <a:p>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25" y="59055"/>
            <a:ext cx="12119610" cy="6724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KVMGT on Chromium OS</a:t>
            </a:r>
          </a:p>
        </p:txBody>
      </p:sp>
      <p:sp>
        <p:nvSpPr>
          <p:cNvPr id="3" name="Content Placeholder 2"/>
          <p:cNvSpPr>
            <a:spLocks noGrp="1"/>
          </p:cNvSpPr>
          <p:nvPr>
            <p:ph idx="1"/>
          </p:nvPr>
        </p:nvSpPr>
        <p:spPr/>
        <p:txBody>
          <a:bodyPr/>
          <a:lstStyle/>
          <a:p>
            <a:r>
              <a:rPr lang="en-US"/>
              <a:t>The KVMGT feature is supposed to have a much better 3D performance in Corstini, compared with Google's virt-gpu solution.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p>
          <a:p>
            <a:pPr lvl="1"/>
            <a:r>
              <a:rPr lang="en-US" altLang="zh-CN"/>
              <a:t>https://chromium.googlesource.com/chromiumos/docs/+/master/containers_and_vms.md#Quickstart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extLst>
                    <a:ext uri="{9D8B030D-6E8A-4147-A177-3AD203B41FA5}">
                      <a16:colId xmlns:a16="http://schemas.microsoft.com/office/drawing/2014/main" val="20000"/>
                    </a:ext>
                  </a:extLst>
                </a:gridCol>
                <a:gridCol w="5551170">
                  <a:extLst>
                    <a:ext uri="{9D8B030D-6E8A-4147-A177-3AD203B41FA5}">
                      <a16:colId xmlns:a16="http://schemas.microsoft.com/office/drawing/2014/main" val="20001"/>
                    </a:ext>
                  </a:extLst>
                </a:gridCol>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18160">
                <a:tc>
                  <a:txBody>
                    <a:bodyPr/>
                    <a:lstStyle/>
                    <a:p>
                      <a:pPr algn="l" fontAlgn="t">
                        <a:lnSpc>
                          <a:spcPct val="150000"/>
                        </a:lnSpc>
                      </a:pPr>
                      <a:r>
                        <a:rPr lang="en-US">
                          <a:effectLst/>
                        </a:rPr>
                        <a:t>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29640">
                <a:tc>
                  <a:txBody>
                    <a:bodyPr/>
                    <a:lstStyle/>
                    <a:p>
                      <a:pPr algn="l" fontAlgn="t">
                        <a:lnSpc>
                          <a:spcPct val="150000"/>
                        </a:lnSpc>
                      </a:pPr>
                      <a:r>
                        <a:rPr lang="en-US">
                          <a:effectLst/>
                        </a:rPr>
                        <a:t>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29640">
                <a:tc>
                  <a:txBody>
                    <a:bodyPr/>
                    <a:lstStyle/>
                    <a:p>
                      <a:pPr algn="l" fontAlgn="t">
                        <a:lnSpc>
                          <a:spcPct val="150000"/>
                        </a:lnSpc>
                      </a:pPr>
                      <a:r>
                        <a:rPr lang="nb-NO">
                          <a:effectLst/>
                        </a:rPr>
                        <a:t>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29640">
                <a:tc>
                  <a:txBody>
                    <a:bodyPr/>
                    <a:lstStyle/>
                    <a:p>
                      <a:pPr algn="l" fontAlgn="t">
                        <a:lnSpc>
                          <a:spcPct val="150000"/>
                        </a:lnSpc>
                      </a:pPr>
                      <a:r>
                        <a:rPr lang="en-US">
                          <a:effectLst/>
                        </a:rPr>
                        <a:t>host and per-target configs</a:t>
                      </a:r>
                    </a:p>
                    <a:p>
                      <a:pPr algn="l" fontAlgn="t">
                        <a:lnSpc>
                          <a:spcPct val="150000"/>
                        </a:lnSpc>
                      </a:pPr>
                      <a:r>
                        <a:rPr lang="x-none"/>
                        <a:t>chromium os version (</a:t>
                      </a:r>
                      <a:r>
                        <a:rPr lang="x-none" sz="1000"/>
                        <a:t>chromiumos/src/third_party/chromiumos-overlay/chromeos/config</a:t>
                      </a:r>
                      <a:r>
                        <a:rPr lang="x-none"/>
                        <a: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8160">
                <a:tc>
                  <a:txBody>
                    <a:bodyPr/>
                    <a:lstStyle/>
                    <a:p>
                      <a:pPr algn="l" fontAlgn="t">
                        <a:lnSpc>
                          <a:spcPct val="150000"/>
                        </a:lnSpc>
                      </a:pPr>
                      <a:r>
                        <a:rPr lang="en-US">
                          <a:effectLst/>
                        </a:rPr>
                        <a:t>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normAutofit lnSpcReduction="10000"/>
          </a:bodyPr>
          <a:lstStyle/>
          <a:p>
            <a:r>
              <a:rPr lang="en-US" altLang="zh-CN"/>
              <a:t>Chromium OS UI --&gt; View --&gt; Aura --&gt; Xlib --&gt; X Server // DRM/KMS --&gt; i915 Device Driver</a:t>
            </a:r>
          </a:p>
          <a:p>
            <a:endParaRPr lang="en-US" altLang="zh-CN"/>
          </a:p>
          <a:p>
            <a:r>
              <a:rPr lang="en-US" altLang="zh-CN"/>
              <a:t>Chromium OS UI --&gt; View --&gt; Aura --&gt; Ozone-gbm // DRM/KMS --&gt; i915 Device Driver</a:t>
            </a:r>
          </a:p>
          <a:p>
            <a:endParaRPr lang="en-US" altLang="zh-CN"/>
          </a:p>
          <a:p>
            <a:r>
              <a:rPr lang="en-US" altLang="zh-CN"/>
              <a:t>chromium android container wayland</a:t>
            </a:r>
          </a:p>
          <a:p>
            <a:r>
              <a:rPr lang="en-US" altLang="zh-CN"/>
              <a:t>https://www.phoronix.com/scan.php?page=news_item&amp;px=XDC2016-ARC-Wayland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p>
        </p:txBody>
      </p:sp>
      <p:sp>
        <p:nvSpPr>
          <p:cNvPr id="3" name="内容占位符 2"/>
          <p:cNvSpPr>
            <a:spLocks noGrp="1"/>
          </p:cNvSpPr>
          <p:nvPr>
            <p:ph idx="1"/>
          </p:nvPr>
        </p:nvSpPr>
        <p:spPr/>
        <p:txBody>
          <a:bodyPr>
            <a:normAutofit fontScale="975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75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3"/>
          <a:stretch>
            <a:fillRect/>
          </a:stretch>
        </p:blipFill>
        <p:spPr>
          <a:xfrm>
            <a:off x="7346315" y="636905"/>
            <a:ext cx="4533900" cy="2260600"/>
          </a:xfrm>
          <a:prstGeom prst="rect">
            <a:avLst/>
          </a:prstGeom>
        </p:spPr>
      </p:pic>
      <p:pic>
        <p:nvPicPr>
          <p:cNvPr id="5" name="图片 4"/>
          <p:cNvPicPr>
            <a:picLocks noChangeAspect="1"/>
          </p:cNvPicPr>
          <p:nvPr/>
        </p:nvPicPr>
        <p:blipFill>
          <a:blip r:embed="rId4"/>
          <a:stretch>
            <a:fillRect/>
          </a:stretch>
        </p:blipFill>
        <p:spPr>
          <a:xfrm>
            <a:off x="7009765" y="3465195"/>
            <a:ext cx="4941570" cy="324993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p>
        </p:txBody>
      </p:sp>
      <p:pic>
        <p:nvPicPr>
          <p:cNvPr id="6" name="内容占位符 5"/>
          <p:cNvPicPr>
            <a:picLocks noGrp="1" noChangeAspect="1"/>
          </p:cNvPicPr>
          <p:nvPr>
            <p:ph idx="1"/>
          </p:nvPr>
        </p:nvPicPr>
        <p:blipFill>
          <a:blip r:embed="rId3"/>
          <a:stretch>
            <a:fillRect/>
          </a:stretch>
        </p:blipFill>
        <p:spPr>
          <a:xfrm>
            <a:off x="2896218" y="2366963"/>
            <a:ext cx="6399564" cy="342423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a:bodyPr>
          <a:lstStyle/>
          <a:p>
            <a:r>
              <a:rPr lang="zh-CN" altLang="en-US"/>
              <a:t>Exporting DISPLAY in X Windows</a:t>
            </a:r>
          </a:p>
        </p:txBody>
      </p:sp>
      <p:sp>
        <p:nvSpPr>
          <p:cNvPr id="3" name="内容占位符 2"/>
          <p:cNvSpPr>
            <a:spLocks noGrp="1"/>
          </p:cNvSpPr>
          <p:nvPr>
            <p:ph idx="1"/>
          </p:nvPr>
        </p:nvSpPr>
        <p:spPr>
          <a:xfrm>
            <a:off x="838200" y="1127760"/>
            <a:ext cx="10515600" cy="5049520"/>
          </a:xfrm>
        </p:spPr>
        <p:txBody>
          <a:bodyPr>
            <a:normAutofit fontScale="90000" lnSpcReduction="10000"/>
          </a:bodyPr>
          <a:lstStyle/>
          <a:p>
            <a:pPr fontAlgn="auto">
              <a:lnSpc>
                <a:spcPct val="150000"/>
              </a:lnSpc>
            </a:pPr>
            <a:r>
              <a:rPr lang="zh-CN" altLang="en-US"/>
              <a:t>Exporting display in X11 involves two distinct operations</a:t>
            </a:r>
          </a:p>
          <a:p>
            <a:pPr lvl="1" fontAlgn="auto">
              <a:lnSpc>
                <a:spcPct val="150000"/>
              </a:lnSpc>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p>
          <a:p>
            <a:pPr lvl="1" fontAlgn="auto">
              <a:lnSpc>
                <a:spcPct val="150000"/>
              </a:lnSpc>
            </a:pPr>
            <a:r>
              <a:rPr lang="zh-CN" altLang="en-US"/>
              <a:t>Allowing server to accept X11 session from the client. This part is accomplished by using xhost + or xhost &lt;ip-from-which X11 session comes(client).</a:t>
            </a:r>
          </a:p>
          <a:p>
            <a:pPr fontAlgn="auto">
              <a:lnSpc>
                <a:spcPct val="150000"/>
              </a:lnSpc>
            </a:pPr>
            <a:r>
              <a:rPr lang="zh-CN" altLang="en-US"/>
              <a:t>在Linux/Unix類操作系統上, DISPLAY用來設置將圖形顯示到何處. 在終端上輸入printenv查看當前環境變量</a:t>
            </a:r>
            <a:r>
              <a:rPr lang="en-US" altLang="zh-CN"/>
              <a:t>. </a:t>
            </a:r>
          </a:p>
          <a:p>
            <a:pPr fontAlgn="auto">
              <a:lnSpc>
                <a:spcPct val="15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87500" lnSpcReduction="10000"/>
          </a:bodyPr>
          <a:lstStyle/>
          <a:p>
            <a:pPr fontAlgn="auto">
              <a:lnSpc>
                <a:spcPct val="100000"/>
              </a:lnSpc>
            </a:pPr>
            <a:r>
              <a:rPr lang="x-none" altLang="en-US"/>
              <a:t>简介</a:t>
            </a:r>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p>
          <a:p>
            <a:pPr lvl="0" fontAlgn="auto">
              <a:lnSpc>
                <a:spcPct val="100000"/>
              </a:lnSpc>
            </a:pPr>
            <a:r>
              <a:rPr lang="en-US"/>
              <a:t>D-BUS 的内部工作方式</a:t>
            </a:r>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p>
          <a:p>
            <a:pPr lvl="1" fontAlgn="auto">
              <a:lnSpc>
                <a:spcPct val="100000"/>
              </a:lnSpc>
            </a:pPr>
            <a:r>
              <a:rPr lang="en-US"/>
              <a:t>在 D-BUS 中有四种类型的消息：方法调用（method calls）、方法返回（method returns）、信号（signals） 和错误（errors）。</a:t>
            </a:r>
          </a:p>
          <a:p>
            <a:pPr lvl="1" fontAlgn="auto">
              <a:lnSpc>
                <a:spcPct val="100000"/>
              </a:lnSpc>
            </a:pPr>
            <a:r>
              <a:rPr lang="en-US"/>
              <a:t>服务（Services） 是 D-BUS 的最高层次抽象。</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9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p>
          <a:p>
            <a:pPr lvl="1" fontAlgn="auto">
              <a:lnSpc>
                <a:spcPct val="100000"/>
              </a:lnSpc>
            </a:pPr>
            <a:r>
              <a:rPr lang="en-US" dirty="0"/>
              <a:t>Build Chromium OS kernel</a:t>
            </a:r>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p>
          <a:p>
            <a:pPr lvl="2" fontAlgn="auto">
              <a:lnSpc>
                <a:spcPct val="100000"/>
              </a:lnSpc>
            </a:pPr>
            <a:r>
              <a:rPr lang="en-US" dirty="0"/>
              <a:t> Then, execute the following: USE='kernel-4_14 -kernel-${VERSION}' emerge-${BOARD} </a:t>
            </a:r>
            <a:r>
              <a:rPr lang="en-US" dirty="0" err="1"/>
              <a:t>linux</a:t>
            </a:r>
            <a:r>
              <a:rPr lang="en-US" dirty="0"/>
              <a:t>-sources</a:t>
            </a:r>
          </a:p>
          <a:p>
            <a:pPr lvl="1" fontAlgn="auto">
              <a:lnSpc>
                <a:spcPct val="100000"/>
              </a:lnSpc>
            </a:pPr>
            <a:r>
              <a:rPr lang="en-US" dirty="0"/>
              <a:t>Update Chromium Device</a:t>
            </a:r>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p>
          <a:p>
            <a:pPr lvl="2" fontAlgn="auto">
              <a:lnSpc>
                <a:spcPct val="100000"/>
              </a:lnSpc>
            </a:pPr>
            <a:r>
              <a:rPr lang="en-US" dirty="0"/>
              <a:t>Accept the prompts asking for verification, and let the developer machine reboot the target device</a:t>
            </a:r>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82500" lnSpcReduction="10000"/>
          </a:bodyPr>
          <a:lstStyle/>
          <a:p>
            <a:pPr fontAlgn="auto">
              <a:lnSpc>
                <a:spcPct val="150000"/>
              </a:lnSpc>
            </a:pPr>
            <a:r>
              <a:rPr lang="en-US" dirty="0"/>
              <a:t>Installing </a:t>
            </a:r>
            <a:r>
              <a:rPr lang="en-US" dirty="0" err="1"/>
              <a:t>GPUTop</a:t>
            </a:r>
            <a:r>
              <a:rPr lang="en-US" dirty="0"/>
              <a:t> as a Command Line Interface on Chromium Target</a:t>
            </a:r>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p>
          <a:p>
            <a:pPr lvl="1" fontAlgn="auto">
              <a:lnSpc>
                <a:spcPct val="150000"/>
              </a:lnSpc>
            </a:pPr>
            <a:r>
              <a:rPr lang="en-US" dirty="0"/>
              <a:t>If </a:t>
            </a:r>
            <a:r>
              <a:rPr lang="en-US" dirty="0" err="1"/>
              <a:t>GPUTop</a:t>
            </a:r>
            <a:r>
              <a:rPr lang="en-US" dirty="0"/>
              <a:t> fails to emerge to board, consider tracing the errors as detailed in the sub-step 2a</a:t>
            </a:r>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p>
          <a:p>
            <a:pPr lvl="1" fontAlgn="auto">
              <a:lnSpc>
                <a:spcPct val="150000"/>
              </a:lnSpc>
            </a:pPr>
            <a:r>
              <a:rPr lang="en-US" dirty="0"/>
              <a:t>Start up the target device, at the log in screen open a shell prompt "ctrl-alt-&lt;F2&gt;"</a:t>
            </a:r>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82500" lnSpcReduction="20000"/>
          </a:bodyPr>
          <a:lstStyle/>
          <a:p>
            <a:pPr fontAlgn="auto">
              <a:lnSpc>
                <a:spcPct val="100000"/>
              </a:lnSpc>
            </a:pPr>
            <a:r>
              <a:rPr lang="en-US" dirty="0"/>
              <a:t>Using </a:t>
            </a:r>
            <a:r>
              <a:rPr lang="en-US" dirty="0" err="1"/>
              <a:t>GPUTop</a:t>
            </a:r>
            <a:r>
              <a:rPr lang="en-US" dirty="0"/>
              <a:t> as a Command Line Interface on Chromium Target</a:t>
            </a:r>
          </a:p>
          <a:p>
            <a:pPr lvl="1" fontAlgn="auto">
              <a:lnSpc>
                <a:spcPct val="100000"/>
              </a:lnSpc>
            </a:pPr>
            <a:r>
              <a:rPr lang="en-US" dirty="0"/>
              <a:t>Run </a:t>
            </a:r>
            <a:r>
              <a:rPr lang="en-US" dirty="0" err="1"/>
              <a:t>sudo</a:t>
            </a:r>
            <a:r>
              <a:rPr lang="en-US" dirty="0"/>
              <a:t> </a:t>
            </a:r>
            <a:r>
              <a:rPr lang="en-US" dirty="0" err="1"/>
              <a:t>gputop</a:t>
            </a:r>
            <a:r>
              <a:rPr lang="en-US" dirty="0"/>
              <a:t> </a:t>
            </a:r>
          </a:p>
          <a:p>
            <a:pPr lvl="1" fontAlgn="auto">
              <a:lnSpc>
                <a:spcPct val="100000"/>
              </a:lnSpc>
            </a:pPr>
            <a:r>
              <a:rPr lang="en-US" dirty="0"/>
              <a:t>Execute </a:t>
            </a:r>
            <a:r>
              <a:rPr lang="en-US" dirty="0" err="1"/>
              <a:t>gputop</a:t>
            </a:r>
            <a:r>
              <a:rPr lang="en-US" dirty="0"/>
              <a:t>-wrapper  -m &lt;metric set&gt; -c &lt;counters&gt; [-o &lt;log.txt&gt;] </a:t>
            </a:r>
          </a:p>
          <a:p>
            <a:pPr lvl="1" fontAlgn="auto">
              <a:lnSpc>
                <a:spcPct val="100000"/>
              </a:lnSpc>
            </a:pPr>
            <a:r>
              <a:rPr lang="en-US" dirty="0"/>
              <a:t>Visit </a:t>
            </a:r>
            <a:r>
              <a:rPr lang="en-US" dirty="0" err="1"/>
              <a:t>GPUTop</a:t>
            </a:r>
            <a:r>
              <a:rPr lang="en-US" dirty="0"/>
              <a:t> Analysis Documentation for details on metric sets and counters</a:t>
            </a:r>
          </a:p>
          <a:p>
            <a:pPr fontAlgn="auto">
              <a:lnSpc>
                <a:spcPct val="100000"/>
              </a:lnSpc>
            </a:pPr>
            <a:r>
              <a:rPr lang="en-US" dirty="0"/>
              <a:t>Installing </a:t>
            </a:r>
            <a:r>
              <a:rPr lang="en-US" dirty="0" err="1"/>
              <a:t>GPUTop</a:t>
            </a:r>
            <a:r>
              <a:rPr lang="en-US" dirty="0"/>
              <a:t> as a Web User Interface on Linux</a:t>
            </a:r>
          </a:p>
          <a:p>
            <a:pPr lvl="1" fontAlgn="auto">
              <a:lnSpc>
                <a:spcPct val="100000"/>
              </a:lnSpc>
            </a:pPr>
            <a:r>
              <a:rPr lang="en-US" dirty="0"/>
              <a:t>A binary package with installation instructions can be downloaded from https://gitlab.com/Jragoon/gputop-packages:   </a:t>
            </a:r>
          </a:p>
          <a:p>
            <a:pPr lvl="2" fontAlgn="auto">
              <a:lnSpc>
                <a:spcPct val="100000"/>
              </a:lnSpc>
            </a:pPr>
            <a:r>
              <a:rPr lang="en-US" dirty="0"/>
              <a:t>    </a:t>
            </a:r>
            <a:r>
              <a:rPr lang="en-US" dirty="0" err="1"/>
              <a:t>git</a:t>
            </a:r>
            <a:r>
              <a:rPr lang="en-US" dirty="0"/>
              <a:t> clone https://gitlab.com/Jragoon/gputop-packages </a:t>
            </a:r>
          </a:p>
          <a:p>
            <a:pPr lvl="2" fontAlgn="auto">
              <a:lnSpc>
                <a:spcPct val="100000"/>
              </a:lnSpc>
            </a:pPr>
            <a:r>
              <a:rPr lang="en-US" dirty="0"/>
              <a:t>    cd </a:t>
            </a:r>
            <a:r>
              <a:rPr lang="en-US" dirty="0" err="1"/>
              <a:t>gputop</a:t>
            </a:r>
            <a:r>
              <a:rPr lang="en-US" dirty="0"/>
              <a:t>-packages  </a:t>
            </a:r>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p>
          <a:p>
            <a:pPr lvl="2" fontAlgn="auto">
              <a:lnSpc>
                <a:spcPct val="100000"/>
              </a:lnSpc>
            </a:pPr>
            <a:r>
              <a:rPr lang="en-US" dirty="0"/>
              <a:t>     RPM: </a:t>
            </a:r>
            <a:r>
              <a:rPr lang="en-US" dirty="0" err="1"/>
              <a:t>sudo</a:t>
            </a:r>
            <a:r>
              <a:rPr lang="en-US" dirty="0"/>
              <a:t> rpm -</a:t>
            </a:r>
            <a:r>
              <a:rPr lang="en-US" dirty="0" err="1"/>
              <a:t>i</a:t>
            </a:r>
            <a:r>
              <a:rPr lang="en-US" dirty="0"/>
              <a:t> gputop-1.0-x86_64.rpm</a:t>
            </a:r>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p>
          <a:p>
            <a:pPr fontAlgn="auto">
              <a:lnSpc>
                <a:spcPct val="100000"/>
              </a:lnSpc>
            </a:pPr>
            <a:r>
              <a:rPr lang="en-US" dirty="0"/>
              <a:t>Using </a:t>
            </a:r>
            <a:r>
              <a:rPr lang="en-US" dirty="0" err="1"/>
              <a:t>GPUTop</a:t>
            </a:r>
            <a:r>
              <a:rPr lang="en-US" dirty="0"/>
              <a:t> as a Web User Interface on Chromium Target and Linux</a:t>
            </a:r>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p>
          <a:p>
            <a:pPr lvl="1" fontAlgn="auto">
              <a:lnSpc>
                <a:spcPct val="100000"/>
              </a:lnSpc>
            </a:pPr>
            <a:r>
              <a:rPr lang="en-US" dirty="0"/>
              <a:t>Connect to the </a:t>
            </a:r>
            <a:r>
              <a:rPr lang="en-US" dirty="0" err="1"/>
              <a:t>gputop</a:t>
            </a:r>
            <a:r>
              <a:rPr lang="en-US" dirty="0"/>
              <a:t> profiling server from the development machine running Linux</a:t>
            </a:r>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p>
          <a:p>
            <a:pPr lvl="1" fontAlgn="auto">
              <a:lnSpc>
                <a:spcPct val="100000"/>
              </a:lnSpc>
            </a:pPr>
            <a:r>
              <a:rPr lang="en-US" dirty="0"/>
              <a:t>Replace the address field with the </a:t>
            </a:r>
            <a:r>
              <a:rPr lang="en-US" dirty="0" err="1"/>
              <a:t>inet</a:t>
            </a:r>
            <a:r>
              <a:rPr lang="en-US" dirty="0"/>
              <a:t> address found in sub-step 3a and connect</a:t>
            </a:r>
          </a:p>
          <a:p>
            <a:pPr lvl="1" fontAlgn="auto">
              <a:lnSpc>
                <a:spcPct val="100000"/>
              </a:lnSpc>
            </a:pPr>
            <a:r>
              <a:rPr lang="en-US" dirty="0"/>
              <a:t>On the UI, the typical profiling process follows this general process:</a:t>
            </a:r>
          </a:p>
          <a:p>
            <a:pPr lvl="1" fontAlgn="auto">
              <a:lnSpc>
                <a:spcPct val="100000"/>
              </a:lnSpc>
            </a:pPr>
            <a:r>
              <a:rPr lang="en-US" dirty="0"/>
              <a:t>Use the Select Metric or the Select metric set from counter button to pick a set of counters to watch</a:t>
            </a:r>
          </a:p>
          <a:p>
            <a:pPr lvl="1" fontAlgn="auto">
              <a:lnSpc>
                <a:spcPct val="100000"/>
              </a:lnSpc>
            </a:pPr>
            <a:r>
              <a:rPr lang="en-US" dirty="0"/>
              <a:t>Use the Start Sampling button</a:t>
            </a:r>
          </a:p>
          <a:p>
            <a:pPr lvl="1" fontAlgn="auto">
              <a:lnSpc>
                <a:spcPct val="100000"/>
              </a:lnSpc>
            </a:pPr>
            <a:r>
              <a:rPr lang="en-US" dirty="0"/>
              <a:t>Open up the Live counters window</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extLst>
                    <a:ext uri="{9D8B030D-6E8A-4147-A177-3AD203B41FA5}">
                      <a16:colId xmlns:a16="http://schemas.microsoft.com/office/drawing/2014/main" val="20000"/>
                    </a:ext>
                  </a:extLst>
                </a:gridCol>
                <a:gridCol w="1439718">
                  <a:extLst>
                    <a:ext uri="{9D8B030D-6E8A-4147-A177-3AD203B41FA5}">
                      <a16:colId xmlns:a16="http://schemas.microsoft.com/office/drawing/2014/main" val="20001"/>
                    </a:ext>
                  </a:extLst>
                </a:gridCol>
                <a:gridCol w="1439718">
                  <a:extLst>
                    <a:ext uri="{9D8B030D-6E8A-4147-A177-3AD203B41FA5}">
                      <a16:colId xmlns:a16="http://schemas.microsoft.com/office/drawing/2014/main" val="20002"/>
                    </a:ext>
                  </a:extLst>
                </a:gridCol>
                <a:gridCol w="1439718">
                  <a:extLst>
                    <a:ext uri="{9D8B030D-6E8A-4147-A177-3AD203B41FA5}">
                      <a16:colId xmlns:a16="http://schemas.microsoft.com/office/drawing/2014/main" val="20003"/>
                    </a:ext>
                  </a:extLst>
                </a:gridCol>
                <a:gridCol w="1439718">
                  <a:extLst>
                    <a:ext uri="{9D8B030D-6E8A-4147-A177-3AD203B41FA5}">
                      <a16:colId xmlns:a16="http://schemas.microsoft.com/office/drawing/2014/main" val="20004"/>
                    </a:ext>
                  </a:extLst>
                </a:gridCol>
                <a:gridCol w="1439718">
                  <a:extLst>
                    <a:ext uri="{9D8B030D-6E8A-4147-A177-3AD203B41FA5}">
                      <a16:colId xmlns:a16="http://schemas.microsoft.com/office/drawing/2014/main" val="20005"/>
                    </a:ext>
                  </a:extLst>
                </a:gridCol>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extLst>
                  <a:ext uri="{0D108BD9-81ED-4DB2-BD59-A6C34878D82A}">
                    <a16:rowId xmlns:a16="http://schemas.microsoft.com/office/drawing/2014/main" val="10000"/>
                  </a:ext>
                </a:extLst>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p>
        </p:txBody>
      </p:sp>
      <p:sp>
        <p:nvSpPr>
          <p:cNvPr id="3" name="Content Placeholder 2"/>
          <p:cNvSpPr>
            <a:spLocks noGrp="1"/>
          </p:cNvSpPr>
          <p:nvPr>
            <p:ph idx="1"/>
          </p:nvPr>
        </p:nvSpPr>
        <p:spPr>
          <a:xfrm>
            <a:off x="448945" y="1076960"/>
            <a:ext cx="9144635" cy="5612130"/>
          </a:xfrm>
        </p:spPr>
        <p:txBody>
          <a:bodyPr>
            <a:normAutofit fontScale="70000" lnSpcReduction="20000"/>
          </a:bodyPr>
          <a:lstStyle/>
          <a:p>
            <a:pPr fontAlgn="auto">
              <a:lnSpc>
                <a:spcPct val="150000"/>
              </a:lnSpc>
            </a:pPr>
            <a:r>
              <a:rPr lang="en-US" dirty="0"/>
              <a:t>Levels and Types</a:t>
            </a:r>
          </a:p>
          <a:p>
            <a:pPr lvl="1" fontAlgn="auto">
              <a:lnSpc>
                <a:spcPct val="150000"/>
              </a:lnSpc>
            </a:pPr>
            <a:r>
              <a:rPr lang="en-US" dirty="0"/>
              <a:t>For a new public board there are three levels to deal with:</a:t>
            </a:r>
          </a:p>
          <a:p>
            <a:pPr lvl="2" fontAlgn="auto">
              <a:lnSpc>
                <a:spcPct val="150000"/>
              </a:lnSpc>
            </a:pPr>
            <a:r>
              <a:rPr lang="en-US" dirty="0"/>
              <a:t>Public (chromium.org)</a:t>
            </a:r>
          </a:p>
          <a:p>
            <a:pPr lvl="2" fontAlgn="auto">
              <a:lnSpc>
                <a:spcPct val="150000"/>
              </a:lnSpc>
            </a:pPr>
            <a:r>
              <a:rPr lang="en-US" dirty="0"/>
              <a:t>Partner Private (google)</a:t>
            </a:r>
          </a:p>
          <a:p>
            <a:pPr lvl="2" fontAlgn="auto">
              <a:lnSpc>
                <a:spcPct val="150000"/>
              </a:lnSpc>
            </a:pPr>
            <a:r>
              <a:rPr lang="en-US" dirty="0"/>
              <a:t>Internal Private (</a:t>
            </a:r>
            <a:r>
              <a:rPr lang="x-none" altLang="en-US" dirty="0"/>
              <a:t>CPU Vendor</a:t>
            </a:r>
            <a:r>
              <a:rPr lang="en-US" dirty="0"/>
              <a:t>)</a:t>
            </a:r>
          </a:p>
          <a:p>
            <a:pPr lvl="2" fontAlgn="auto">
              <a:lnSpc>
                <a:spcPct val="150000"/>
              </a:lnSpc>
            </a:pPr>
            <a:r>
              <a:rPr lang="en-US" dirty="0"/>
              <a:t>Within each of the above levels, there are </a:t>
            </a:r>
            <a:r>
              <a:rPr lang="en-US" b="1" dirty="0"/>
              <a:t>three types of overlays</a:t>
            </a:r>
            <a:r>
              <a:rPr lang="en-US" dirty="0"/>
              <a:t>:</a:t>
            </a:r>
          </a:p>
          <a:p>
            <a:pPr lvl="3" fontAlgn="auto">
              <a:lnSpc>
                <a:spcPct val="150000"/>
              </a:lnSpc>
            </a:pPr>
            <a:r>
              <a:rPr lang="en-US" b="1" dirty="0"/>
              <a:t>chipset</a:t>
            </a:r>
          </a:p>
          <a:p>
            <a:pPr lvl="3" fontAlgn="auto">
              <a:lnSpc>
                <a:spcPct val="150000"/>
              </a:lnSpc>
            </a:pPr>
            <a:r>
              <a:rPr lang="en-US" b="1" dirty="0"/>
              <a:t>baseboard</a:t>
            </a:r>
          </a:p>
          <a:p>
            <a:pPr lvl="3" fontAlgn="auto">
              <a:lnSpc>
                <a:spcPct val="150000"/>
              </a:lnSpc>
            </a:pPr>
            <a:r>
              <a:rPr lang="en-US" b="1" dirty="0"/>
              <a:t>board</a:t>
            </a:r>
          </a:p>
          <a:p>
            <a:pPr lvl="1" fontAlgn="auto">
              <a:lnSpc>
                <a:spcPct val="150000"/>
              </a:lnSpc>
            </a:pPr>
            <a:r>
              <a:rPr lang="en-US" dirty="0"/>
              <a:t>Each level can have a mix of one, two, or all three types depending on the platform being added.</a:t>
            </a:r>
          </a:p>
          <a:p>
            <a:pPr lvl="0" fontAlgn="auto">
              <a:lnSpc>
                <a:spcPct val="150000"/>
              </a:lnSpc>
            </a:pPr>
            <a:r>
              <a:rPr lang="en-US" dirty="0"/>
              <a:t>Step 1 - Board Name</a:t>
            </a:r>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3"/>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normAutofit fontScale="97500"/>
          </a:bodyPr>
          <a:lstStyle/>
          <a:p>
            <a:pPr fontAlgn="auto">
              <a:lnSpc>
                <a:spcPct val="150000"/>
              </a:lnSpc>
            </a:pPr>
            <a:r>
              <a:rPr lang="x-none" altLang="en-US"/>
              <a:t>Design Documentations: http://www.chromium.org/developers/design-documents</a:t>
            </a:r>
          </a:p>
          <a:p>
            <a:pPr fontAlgn="auto">
              <a:lnSpc>
                <a:spcPct val="150000"/>
              </a:lnSpc>
            </a:pPr>
            <a:r>
              <a:rPr lang="x-none" altLang="en-US"/>
              <a:t>Chromium OS Graphics Reading List: http://www.chromium.org/chromium-os/chromeos-graphics-reading-list</a:t>
            </a:r>
          </a:p>
          <a:p>
            <a:pPr fontAlgn="auto">
              <a:lnSpc>
                <a:spcPct val="150000"/>
              </a:lnSpc>
            </a:pPr>
            <a:r>
              <a:rPr lang="x-none" altLang="en-US"/>
              <a:t>Chromium OS Specific Design Documentations: http://www.chromium.org/chromium-os/chromiumos-design-docs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normAutofit fontScale="92500" lnSpcReduction="10000"/>
          </a:bodyPr>
          <a:lstStyle/>
          <a:p>
            <a:r>
              <a:rPr lang="en-US" altLang="zh-CN"/>
              <a:t>Utilities Installation: sudo apt-get install acpica-tools</a:t>
            </a:r>
          </a:p>
          <a:p>
            <a:r>
              <a:rPr lang="en-US" altLang="zh-CN"/>
              <a:t>acpidump -o ACPI_table.out</a:t>
            </a:r>
          </a:p>
          <a:p>
            <a:r>
              <a:rPr lang="en-US" altLang="zh-CN"/>
              <a:t>acpidump -a ACPI_table.out</a:t>
            </a:r>
          </a:p>
          <a:p>
            <a:r>
              <a:rPr lang="en-US" altLang="zh-CN"/>
              <a:t>iasl -d ssdt1.dat	# Output is ssdt1.dsl can be viewed</a:t>
            </a:r>
          </a:p>
          <a:p>
            <a:r>
              <a:rPr lang="en-US" altLang="zh-CN"/>
              <a:t>Utilities Description:</a:t>
            </a:r>
          </a:p>
          <a:p>
            <a:pPr lvl="1"/>
            <a:r>
              <a:rPr lang="en-US" altLang="zh-CN"/>
              <a:t>acpidump – dump a system’s ACPI tables to an ASCII file</a:t>
            </a:r>
          </a:p>
          <a:p>
            <a:pPr lvl="1"/>
            <a:r>
              <a:rPr lang="en-US" altLang="zh-CN"/>
              <a:t>acpixtract – convert ASCII acpidump output to raw binary table</a:t>
            </a:r>
          </a:p>
          <a:p>
            <a:pPr lvl="1"/>
            <a:r>
              <a:rPr lang="en-US" altLang="zh-CN"/>
              <a:t>turbostat – gather performance statistics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normAutofit/>
          </a:bodyPr>
          <a:lstStyle/>
          <a:p>
            <a:r>
              <a:rPr lang="x-none" altLang="en-US"/>
              <a:t>Overview</a:t>
            </a:r>
          </a:p>
          <a:p>
            <a:pPr lvl="1"/>
            <a:r>
              <a:rPr lang="x-none" altLang="en-US"/>
              <a:t>Architecture</a:t>
            </a:r>
          </a:p>
        </p:txBody>
      </p:sp>
      <p:pic>
        <p:nvPicPr>
          <p:cNvPr id="4" name="Picture 3"/>
          <p:cNvPicPr>
            <a:picLocks noChangeAspect="1"/>
          </p:cNvPicPr>
          <p:nvPr/>
        </p:nvPicPr>
        <p:blipFill>
          <a:blip r:embed="rId3"/>
          <a:stretch>
            <a:fillRect/>
          </a:stretch>
        </p:blipFill>
        <p:spPr>
          <a:xfrm>
            <a:off x="3614420" y="562610"/>
            <a:ext cx="7165975" cy="61353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p>
          <a:p>
            <a:pPr lvl="1" fontAlgn="auto">
              <a:lnSpc>
                <a:spcPct val="150000"/>
              </a:lnSpc>
            </a:pPr>
            <a:r>
              <a:rPr lang="x-none" altLang="en-US" sz="1400"/>
              <a:t>RSDP (Root System Description Pointer)</a:t>
            </a:r>
          </a:p>
          <a:p>
            <a:pPr lvl="2" fontAlgn="auto">
              <a:lnSpc>
                <a:spcPct val="150000"/>
              </a:lnSpc>
            </a:pPr>
            <a:r>
              <a:rPr lang="x-none" altLang="en-US" sz="1400"/>
              <a:t>locard in the system's memory address and is setup by the platform firmware</a:t>
            </a:r>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2"/>
          <a:stretch>
            <a:fillRect/>
          </a:stretch>
        </p:blipFill>
        <p:spPr>
          <a:xfrm>
            <a:off x="3743960" y="2655570"/>
            <a:ext cx="8225790" cy="39585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3280" y="966470"/>
            <a:ext cx="4813935" cy="4121785"/>
          </a:xfrm>
        </p:spPr>
        <p:txBody>
          <a:bodyPr>
            <a:normAutofit fontScale="97500" lnSpcReduction="10000"/>
          </a:bodyPr>
          <a:lstStyle/>
          <a:p>
            <a:pPr fontAlgn="auto">
              <a:lnSpc>
                <a:spcPct val="150000"/>
              </a:lnSpc>
            </a:pPr>
            <a:r>
              <a:rPr lang="x-none" altLang="en-US"/>
              <a:t>XSDT always point to other tables</a:t>
            </a:r>
          </a:p>
          <a:p>
            <a:pPr fontAlgn="auto">
              <a:lnSpc>
                <a:spcPct val="150000"/>
              </a:lnSpc>
            </a:pPr>
            <a:r>
              <a:rPr lang="x-none" altLang="en-US"/>
              <a:t>the first table is FADT (Fixed ACPI Description table)</a:t>
            </a:r>
          </a:p>
          <a:p>
            <a:pPr lvl="1" fontAlgn="auto">
              <a:lnSpc>
                <a:spcPct val="150000"/>
              </a:lnSpc>
            </a:pPr>
            <a:r>
              <a:rPr lang="x-none" altLang="en-US"/>
              <a:t>the FADT table always refers to the DSDT (Differentiated System Description Table)</a:t>
            </a:r>
          </a:p>
          <a:p>
            <a:pPr lvl="1" fontAlgn="auto">
              <a:lnSpc>
                <a:spcPct val="150000"/>
              </a:lnSpc>
            </a:pPr>
            <a:r>
              <a:rPr lang="x-none" altLang="en-US"/>
              <a:t>DSDT contains information and descriptions for various system features</a:t>
            </a:r>
          </a:p>
        </p:txBody>
      </p:sp>
      <p:pic>
        <p:nvPicPr>
          <p:cNvPr id="4" name="Picture 3"/>
          <p:cNvPicPr>
            <a:picLocks noChangeAspect="1"/>
          </p:cNvPicPr>
          <p:nvPr/>
        </p:nvPicPr>
        <p:blipFill>
          <a:blip r:embed="rId2"/>
          <a:stretch>
            <a:fillRect/>
          </a:stretch>
        </p:blipFill>
        <p:spPr>
          <a:xfrm>
            <a:off x="5917565" y="2113915"/>
            <a:ext cx="5983605" cy="45402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2"/>
          <a:stretch>
            <a:fillRect/>
          </a:stretch>
        </p:blipFill>
        <p:spPr>
          <a:xfrm>
            <a:off x="157480" y="1082675"/>
            <a:ext cx="3704590" cy="5600065"/>
          </a:xfrm>
          <a:prstGeom prst="rect">
            <a:avLst/>
          </a:prstGeom>
        </p:spPr>
      </p:pic>
      <p:pic>
        <p:nvPicPr>
          <p:cNvPr id="6" name="Picture 5"/>
          <p:cNvPicPr>
            <a:picLocks noChangeAspect="1"/>
          </p:cNvPicPr>
          <p:nvPr/>
        </p:nvPicPr>
        <p:blipFill>
          <a:blip r:embed="rId3"/>
          <a:stretch>
            <a:fillRect/>
          </a:stretch>
        </p:blipFill>
        <p:spPr>
          <a:xfrm>
            <a:off x="5010150" y="833755"/>
            <a:ext cx="7045960" cy="5897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2"/>
          <a:stretch>
            <a:fillRect/>
          </a:stretch>
        </p:blipFill>
        <p:spPr>
          <a:xfrm>
            <a:off x="735965" y="1059815"/>
            <a:ext cx="8161655" cy="56476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2"/>
          <a:stretch>
            <a:fillRect/>
          </a:stretch>
        </p:blipFill>
        <p:spPr>
          <a:xfrm>
            <a:off x="969010" y="981075"/>
            <a:ext cx="7305040" cy="52857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p>
          <a:p>
            <a:r>
              <a:rPr lang="en-US" sz="1200"/>
              <a:t>Following section/code explains how to make an existing platform driver ACPI compatible.</a:t>
            </a:r>
          </a:p>
          <a:p>
            <a:r>
              <a:rPr lang="en-US" sz="1200"/>
              <a:t>    First, we need to create an instance of acpi_device_id structure with the list the ACPI devices supported by this driver. The ACPI ID ( &lt;DEVICE_NAME&gt;) mentioned here should match the name used in _HID or _CID field of ACPI table.</a:t>
            </a:r>
          </a:p>
          <a:p>
            <a:endParaRPr lang="en-US" sz="1200"/>
          </a:p>
          <a:p>
            <a:r>
              <a:rPr lang="en-US" sz="1200"/>
              <a:t>Example:#ifdef CONFIG_ACPI</a:t>
            </a:r>
          </a:p>
          <a:p>
            <a:r>
              <a:rPr lang="en-US" sz="1200"/>
              <a:t>static struct acpi_device_id acpi_ids[] = {</a:t>
            </a:r>
          </a:p>
          <a:p>
            <a:r>
              <a:rPr lang="en-US" sz="1200"/>
              <a:t>/* ACPI IDs here */</a:t>
            </a:r>
          </a:p>
          <a:p>
            <a:r>
              <a:rPr lang="en-US" sz="1200"/>
              <a:t>Unknown macro: { "&lt;DEVICE_NAME&gt;", 0 }</a:t>
            </a:r>
          </a:p>
          <a:p>
            <a:r>
              <a:rPr lang="en-US" sz="1200"/>
              <a:t>,</a:t>
            </a:r>
          </a:p>
          <a:p>
            <a:r>
              <a:rPr lang="en-US" sz="1200"/>
              <a:t>{ }</a:t>
            </a:r>
          </a:p>
          <a:p>
            <a:r>
              <a:rPr lang="en-US" sz="1200"/>
              <a:t>};</a:t>
            </a:r>
          </a:p>
          <a:p>
            <a:r>
              <a:rPr lang="en-US" sz="1200"/>
              <a:t>MODULE_DEVICE_TABLE(acpi, acpi_ids);</a:t>
            </a:r>
          </a:p>
          <a:p>
            <a:r>
              <a:rPr lang="en-US" sz="1200"/>
              <a:t>#endif</a:t>
            </a:r>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p>
          <a:p>
            <a:endParaRPr lang="en-US" sz="1200"/>
          </a:p>
          <a:p>
            <a:r>
              <a:rPr lang="en-US" sz="1200"/>
              <a:t>Example: static struct platform_driver &lt; DRIVER_NAME&gt;_driver = {</a:t>
            </a:r>
          </a:p>
          <a:p>
            <a:r>
              <a:rPr lang="en-US" sz="1200"/>
              <a:t>.probe = &lt; DRIVER_NAME&gt;_probe,</a:t>
            </a:r>
          </a:p>
          <a:p>
            <a:r>
              <a:rPr lang="en-US" sz="1200"/>
              <a:t>.remove = &lt; DRIVER_NAME&gt;_remove,</a:t>
            </a:r>
          </a:p>
          <a:p>
            <a:r>
              <a:rPr lang="en-US" sz="1200"/>
              <a:t>.driver =</a:t>
            </a:r>
          </a:p>
          <a:p>
            <a:r>
              <a:rPr lang="en-US" sz="1200"/>
              <a:t>Unknown macro: { .name = DRIVER_NAME,+#ifdef CONFIG_ACPI+ .acpi_match_table = ACPI_PTR(acpi_ids),+#endif }</a:t>
            </a:r>
          </a:p>
          <a:p>
            <a:endParaRPr lang="en-US" sz="1200"/>
          </a:p>
          <a:p>
            <a:r>
              <a:rPr lang="en-US" sz="1200"/>
              <a:t>,</a:t>
            </a:r>
          </a:p>
          <a:p>
            <a:r>
              <a:rPr lang="en-US" sz="1200"/>
              <a:t>.id_table = id_table</a:t>
            </a:r>
          </a:p>
          <a:p>
            <a:r>
              <a:rPr lang="en-US" sz="1200"/>
              <a:t>};</a:t>
            </a:r>
          </a:p>
          <a:p>
            <a:r>
              <a:rPr lang="en-US" sz="1200"/>
              <a:t>Above two steps will make any existing driver ACPI compatible.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p>
          <a:p>
            <a:pPr algn="l"/>
            <a:endParaRPr lang="en-US" sz="1400"/>
          </a:p>
          <a:p>
            <a:pPr algn="l"/>
            <a:r>
              <a:rPr lang="en-US" sz="1400"/>
              <a:t>    _HID/_CID – This name should match the &lt;DEVICE&gt; name used in id list of the ACPI driver</a:t>
            </a:r>
          </a:p>
          <a:p>
            <a:pPr algn="l"/>
            <a:r>
              <a:rPr lang="en-US" sz="1400"/>
              <a:t>    _CRS - List of resources owned by the device.</a:t>
            </a:r>
          </a:p>
          <a:p>
            <a:pPr algn="l"/>
            <a:endParaRPr lang="en-US" sz="1400"/>
          </a:p>
          <a:p>
            <a:pPr algn="l"/>
            <a:r>
              <a:rPr lang="en-US" sz="1400"/>
              <a:t>Example:</a:t>
            </a:r>
          </a:p>
          <a:p>
            <a:pPr algn="l"/>
            <a:r>
              <a:rPr lang="en-US" sz="1400"/>
              <a:t>The ASL code mentioned below can be interpreted as following.Name of device: BTH0</a:t>
            </a:r>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p>
          <a:p>
            <a:endParaRPr lang="en-US" sz="700"/>
          </a:p>
          <a:p>
            <a:r>
              <a:rPr lang="en-US" sz="700"/>
              <a:t>    BUS : UART1</a:t>
            </a:r>
          </a:p>
          <a:p>
            <a:r>
              <a:rPr lang="en-US" sz="700"/>
              <a:t>    INTR : 0x46</a:t>
            </a:r>
          </a:p>
          <a:p>
            <a:r>
              <a:rPr lang="en-US" sz="700"/>
              <a:t>    GPIO :</a:t>
            </a:r>
          </a:p>
          <a:p>
            <a:r>
              <a:rPr lang="en-US" sz="700"/>
              <a:t>    Unknown macro: { “\SB.GPO0”, 0x34”}</a:t>
            </a:r>
          </a:p>
          <a:p>
            <a:r>
              <a:rPr lang="en-US" sz="700"/>
              <a:t>    ,</a:t>
            </a:r>
          </a:p>
          <a:p>
            <a:r>
              <a:rPr lang="en-US" sz="700"/>
              <a:t>    Unknown macro: { “\SB.GPO0”, 0x35”}</a:t>
            </a:r>
          </a:p>
          <a:p>
            <a:r>
              <a:rPr lang="en-US" sz="700"/>
              <a:t>    //</a:t>
            </a:r>
          </a:p>
          <a:p>
            <a:r>
              <a:rPr lang="en-US" sz="700"/>
              <a:t>    Unknown macro: {relative_path, pin_no}</a:t>
            </a:r>
          </a:p>
          <a:p>
            <a:r>
              <a:rPr lang="en-US" sz="700"/>
              <a:t>    ;</a:t>
            </a:r>
          </a:p>
          <a:p>
            <a:r>
              <a:rPr lang="en-US" sz="700"/>
              <a:t>    ASL Snapshot Device (BTH0)</a:t>
            </a:r>
          </a:p>
          <a:p>
            <a:r>
              <a:rPr lang="en-US" sz="700"/>
              <a:t>    {</a:t>
            </a:r>
          </a:p>
          <a:p>
            <a:r>
              <a:rPr lang="en-US" sz="700"/>
              <a:t>    Name (_HID, "BCM2E1A") // _HID: Hardware ID</a:t>
            </a:r>
          </a:p>
          <a:p>
            <a:r>
              <a:rPr lang="en-US" sz="700"/>
              <a:t>    Method (_CRS, 0, NotSerialized) // _CRS: Current Resource Settings</a:t>
            </a:r>
          </a:p>
          <a:p>
            <a:r>
              <a:rPr lang="en-US" sz="700"/>
              <a:t>    {</a:t>
            </a:r>
          </a:p>
          <a:p>
            <a:r>
              <a:rPr lang="en-US" sz="700"/>
              <a:t>    Name (UBUF, ResourceTemplate ()</a:t>
            </a:r>
          </a:p>
          <a:p>
            <a:r>
              <a:rPr lang="en-US" sz="700"/>
              <a:t>    Unknown macro: { UartSerialBus (0x0001C200, DataBitsEight, StopBitsOne, 0xFC, LittleEndian, ParityTypeNone, FlowControlNone, 0x0020, 0x0020, "\_SB.URT1", 0x00, ResourceConsumer, , ) Interrupt (ResourceConsumer, Level, ActiveLow, Exclusive, ,, )</a:t>
            </a:r>
          </a:p>
          <a:p>
            <a:r>
              <a:rPr lang="en-US" sz="700"/>
              <a:t>    Unknown macro: { 0x00000046,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0x0034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0x0035 }</a:t>
            </a:r>
          </a:p>
          <a:p>
            <a:endParaRPr lang="en-US" sz="700"/>
          </a:p>
          <a:p>
            <a:r>
              <a:rPr lang="en-US" sz="700"/>
              <a:t>    })</a:t>
            </a:r>
          </a:p>
          <a:p>
            <a:r>
              <a:rPr lang="en-US" sz="700"/>
              <a:t>    Name (PBUF, ResourceTemplate ()</a:t>
            </a:r>
          </a:p>
          <a:p>
            <a:r>
              <a:rPr lang="en-US" sz="700"/>
              <a:t>    {</a:t>
            </a:r>
          </a:p>
          <a:p>
            <a:r>
              <a:rPr lang="en-US" sz="700"/>
              <a:t>    UartSerialBus (0x0001C200, DataBitsEight, StopBitsOne,</a:t>
            </a:r>
          </a:p>
          <a:p>
            <a:r>
              <a:rPr lang="en-US" sz="700"/>
              <a:t>    0xFC, LittleEndian, ParityTypeNone, FlowControlNone,</a:t>
            </a:r>
          </a:p>
          <a:p>
            <a:r>
              <a:rPr lang="en-US" sz="700"/>
              <a:t>    0x0020, 0x0020, "</a:t>
            </a:r>
          </a:p>
          <a:p>
            <a:r>
              <a:rPr lang="en-US" sz="700"/>
              <a:t>    _SB.URT1",</a:t>
            </a:r>
          </a:p>
          <a:p>
            <a:r>
              <a:rPr lang="en-US" sz="700"/>
              <a:t>    0x00, ResourceConsumer, ,</a:t>
            </a:r>
          </a:p>
          <a:p>
            <a:r>
              <a:rPr lang="en-US" sz="700"/>
              <a:t>    )</a:t>
            </a:r>
          </a:p>
          <a:p>
            <a:r>
              <a:rPr lang="en-US" sz="700"/>
              <a:t>    Interrupt (ResourceConsumer, Level, ActiveLow, Exclusive, ,, )</a:t>
            </a:r>
          </a:p>
          <a:p>
            <a:r>
              <a:rPr lang="en-US" sz="700"/>
              <a:t>    GpioIo (Exclusive, PullDefault, 0x0000, 0x0000, IoRestrictionOutputOnly, "\_SB.GPO0", 0x00, ResourceConsumer, , )</a:t>
            </a:r>
          </a:p>
          <a:p>
            <a:r>
              <a:rPr lang="en-US" sz="700"/>
              <a:t>    Unknown macro: { // Pin list 0x0035 }</a:t>
            </a:r>
          </a:p>
          <a:p>
            <a:r>
              <a:rPr lang="en-US" sz="700"/>
              <a:t>    GpioIo (Exclusive, PullDefault, 0x0000, 0x0000, IoRestrictionOutputOnly, "\_SB.GPO0", 0x00, ResourceConsumer, , )</a:t>
            </a:r>
          </a:p>
          <a:p>
            <a:r>
              <a:rPr lang="en-US" sz="700"/>
              <a:t>    Unknown macro: { // Pin list 0x0034 }</a:t>
            </a:r>
          </a:p>
          <a:p>
            <a:r>
              <a:rPr lang="en-US" sz="700"/>
              <a:t>    }</a:t>
            </a:r>
          </a:p>
          <a:p>
            <a:r>
              <a:rPr lang="en-US" sz="700"/>
              <a:t>    )</a:t>
            </a:r>
          </a:p>
          <a:p>
            <a:r>
              <a:rPr lang="en-US" sz="700"/>
              <a:t>    If (LEqual (BTHS, One))</a:t>
            </a:r>
          </a:p>
          <a:p>
            <a:r>
              <a:rPr lang="en-US" sz="700"/>
              <a:t>    Unknown macro: { Return (PBUF) }</a:t>
            </a:r>
          </a:p>
          <a:p>
            <a:r>
              <a:rPr lang="en-US" sz="700"/>
              <a:t>    Else</a:t>
            </a:r>
          </a:p>
          <a:p>
            <a:r>
              <a:rPr lang="en-US" sz="700"/>
              <a:t>    Unknown macro: { Return (UBUF) }</a:t>
            </a:r>
          </a:p>
          <a:p>
            <a:r>
              <a:rPr lang="en-US" sz="700"/>
              <a:t>    }</a:t>
            </a:r>
          </a:p>
          <a:p>
            <a:r>
              <a:rPr lang="en-US" sz="700"/>
              <a:t>    }</a:t>
            </a:r>
          </a:p>
          <a:p>
            <a:r>
              <a:rPr lang="en-US" sz="70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70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p>
          <a:p>
            <a:pPr lvl="1" fontAlgn="auto">
              <a:lnSpc>
                <a:spcPct val="150000"/>
              </a:lnSpc>
            </a:pPr>
            <a:r>
              <a:rPr lang="x-none" altLang="en-US"/>
              <a:t>$ cd .repo</a:t>
            </a:r>
          </a:p>
          <a:p>
            <a:pPr lvl="1" fontAlgn="auto">
              <a:lnSpc>
                <a:spcPct val="150000"/>
              </a:lnSpc>
            </a:pPr>
            <a:r>
              <a:rPr lang="x-none" altLang="en-US"/>
              <a:t>$ mkdir -p local_manifests</a:t>
            </a:r>
          </a:p>
          <a:p>
            <a:pPr lvl="1" fontAlgn="auto">
              <a:lnSpc>
                <a:spcPct val="150000"/>
              </a:lnSpc>
            </a:pPr>
            <a:r>
              <a:rPr lang="x-none" altLang="en-US"/>
              <a:t>$ cd local_manifests</a:t>
            </a:r>
          </a:p>
          <a:p>
            <a:pPr lvl="1" fontAlgn="auto">
              <a:lnSpc>
                <a:spcPct val="150000"/>
              </a:lnSpc>
            </a:pPr>
            <a:r>
              <a:rPr lang="x-none" altLang="en-US"/>
              <a:t>$ vim local_manifest.xml # includes the following lines:</a:t>
            </a:r>
          </a:p>
          <a:p>
            <a:pPr lvl="2" fontAlgn="auto">
              <a:lnSpc>
                <a:spcPct val="150000"/>
              </a:lnSpc>
            </a:pPr>
            <a:r>
              <a:rPr lang="x-none" altLang="en-US"/>
              <a:t>&lt;?xml version='1.0' encoding='UTF-8'?&gt;</a:t>
            </a:r>
          </a:p>
          <a:p>
            <a:pPr lvl="2" fontAlgn="auto">
              <a:lnSpc>
                <a:spcPct val="150000"/>
              </a:lnSpc>
            </a:pPr>
            <a:r>
              <a:rPr lang="x-none" altLang="en-US"/>
              <a:t>&lt;manifest&gt;</a:t>
            </a:r>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p>
          <a:p>
            <a:pPr lvl="2" fontAlgn="auto">
              <a:lnSpc>
                <a:spcPct val="150000"/>
              </a:lnSpc>
            </a:pPr>
            <a:r>
              <a:rPr lang="x-none" altLang="en-US"/>
              <a:t>&lt;/manifest&gt;</a:t>
            </a:r>
          </a:p>
          <a:p>
            <a:pPr lvl="1" fontAlgn="auto">
              <a:lnSpc>
                <a:spcPct val="150000"/>
              </a:lnSpc>
            </a:pPr>
            <a:r>
              <a:rPr lang="x-none" altLang="en-US"/>
              <a:t>Back to ToT, "cd ../..; repo sync"</a:t>
            </a:r>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p>
          <a:p>
            <a:pPr lvl="2" fontAlgn="auto">
              <a:lnSpc>
                <a:spcPct val="150000"/>
              </a:lnSpc>
            </a:pPr>
            <a:r>
              <a:rPr lang="x-none" altLang="en-US"/>
              <a:t>(cr) $ ./mount_gpt_image.sh --board=${BOARD} -f $(./get_latest_image.sh --board=${BOARD})</a:t>
            </a:r>
          </a:p>
          <a:p>
            <a:pPr lvl="2" fontAlgn="auto">
              <a:lnSpc>
                <a:spcPct val="150000"/>
              </a:lnSpc>
            </a:pPr>
            <a:r>
              <a:rPr lang="x-none" altLang="en-US"/>
              <a:t>(cr) $ # Do something you'd like to check</a:t>
            </a:r>
          </a:p>
          <a:p>
            <a:pPr lvl="2" fontAlgn="auto">
              <a:lnSpc>
                <a:spcPct val="150000"/>
              </a:lnSpc>
            </a:pPr>
            <a:r>
              <a:rPr lang="x-none" altLang="en-US"/>
              <a:t>(cr) $ ./mount_gpt_image.sh --board=${BOARD} -u     # remember to umount</a:t>
            </a:r>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p>
          <a:p>
            <a:pPr algn="l"/>
            <a:endParaRPr lang="en-US" sz="1400"/>
          </a:p>
          <a:p>
            <a:pPr algn="l"/>
            <a:r>
              <a:rPr lang="en-US" sz="1400"/>
              <a:t>The following methods are useful when dealing with ACPI devices.</a:t>
            </a:r>
          </a:p>
          <a:p>
            <a:pPr algn="l"/>
            <a:r>
              <a:rPr lang="en-US" sz="1400"/>
              <a:t>ACPI_HANDLE() – This method will return True if the device is enumerated through ACPI framework. This can be used to add ACPI specific handling code in the driver.</a:t>
            </a:r>
          </a:p>
          <a:p>
            <a:pPr algn="l"/>
            <a:r>
              <a:rPr lang="en-US" sz="1400"/>
              <a:t>Example:In the code mentioned below, bcm_acpi_probe() will get called only if the device is enumerated through ACPI framework.Accessing Resources:</a:t>
            </a:r>
          </a:p>
          <a:p>
            <a:pPr algn="l"/>
            <a:r>
              <a:rPr lang="en-US" sz="1400"/>
              <a:t>Most of the ACPI resources are decoded by ACPI framework and made it available for device drivers through “struct resources” member of struct platform_device.</a:t>
            </a:r>
          </a:p>
          <a:p>
            <a:pPr algn="l"/>
            <a:r>
              <a:rPr lang="en-US" sz="1400"/>
              <a:t>Example:IRQ resource of BCM21EA device can be obtained by one of the following method.</a:t>
            </a:r>
          </a:p>
          <a:p>
            <a:pPr algn="l"/>
            <a:r>
              <a:rPr lang="en-US" sz="1400"/>
              <a:t>1. platform_get_resource(dev, IORESOURCE_IRQ, 0)</a:t>
            </a:r>
          </a:p>
          <a:p>
            <a:pPr algn="l"/>
            <a:r>
              <a:rPr lang="en-US" sz="1400"/>
              <a:t>2. platform_get_irq(dev, 0)</a:t>
            </a:r>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p>
          <a:p>
            <a:endParaRPr lang="en-US" sz="1200"/>
          </a:p>
          <a:p>
            <a:r>
              <a:rPr lang="en-US" sz="1200"/>
              <a:t>    acpi_get_gpio_by_index() - get a GPIO number from device resources</a:t>
            </a:r>
          </a:p>
          <a:p>
            <a:r>
              <a:rPr lang="en-US" sz="1200"/>
              <a:t>    @dev: pointer to a device to get GPIO from</a:t>
            </a:r>
          </a:p>
          <a:p>
            <a:r>
              <a:rPr lang="en-US" sz="1200"/>
              <a:t>    @index: index of GpioIo/GpioInt resource (starting from %0)</a:t>
            </a:r>
          </a:p>
          <a:p>
            <a:r>
              <a:rPr lang="en-US" sz="1200"/>
              <a:t>    @info: info pointer to fill in (optional)</a:t>
            </a:r>
          </a:p>
          <a:p>
            <a:r>
              <a:rPr lang="en-US" sz="1200"/>
              <a:t>    *</a:t>
            </a:r>
          </a:p>
          <a:p>
            <a:r>
              <a:rPr lang="en-US" sz="1200"/>
              <a:t>    Function goes through ACPI resources for @dev and based on @index looks</a:t>
            </a:r>
          </a:p>
          <a:p>
            <a:r>
              <a:rPr lang="en-US" sz="1200"/>
              <a:t>    up a GpioIo/GpioInt resource, translates it to the Linux GPIO number,</a:t>
            </a:r>
          </a:p>
          <a:p>
            <a:r>
              <a:rPr lang="en-US" sz="1200"/>
              <a:t>    and returns it. @index matches GpioIo/GpioInt resources only so if there</a:t>
            </a:r>
          </a:p>
          <a:p>
            <a:r>
              <a:rPr lang="en-US" sz="1200"/>
              <a:t>    are total %3 GPIO resources, the index goes from %0 to %2.</a:t>
            </a:r>
          </a:p>
          <a:p>
            <a:r>
              <a:rPr lang="en-US" sz="1200"/>
              <a:t>    *</a:t>
            </a:r>
          </a:p>
          <a:p>
            <a:r>
              <a:rPr lang="en-US" sz="1200"/>
              <a:t>    If the GPIO cannot be translated or there is an error, negative errno is</a:t>
            </a:r>
          </a:p>
          <a:p>
            <a:r>
              <a:rPr lang="en-US" sz="1200"/>
              <a:t>    returned.</a:t>
            </a:r>
          </a:p>
          <a:p>
            <a:r>
              <a:rPr lang="en-US" sz="1200"/>
              <a:t>    *</a:t>
            </a:r>
          </a:p>
          <a:p>
            <a:r>
              <a:rPr lang="en-US" sz="1200"/>
              <a:t>    Note: if the GPIO resource has multiple entries in the pin list, this</a:t>
            </a:r>
          </a:p>
          <a:p>
            <a:r>
              <a:rPr lang="en-US" sz="1200"/>
              <a:t>    function only returns the first.</a:t>
            </a:r>
          </a:p>
          <a:p>
            <a:r>
              <a:rPr lang="en-US" sz="1200"/>
              <a:t>    */</a:t>
            </a:r>
          </a:p>
          <a:p>
            <a:r>
              <a:rPr lang="en-US" sz="1200"/>
              <a:t>    Example:bcm2e1a_enable = acpi_get_gpio_by_index(dev, 0, NULL)</a:t>
            </a:r>
          </a:p>
          <a:p>
            <a:r>
              <a:rPr lang="en-US" sz="1200"/>
              <a:t>    The following diff adds ACPI support to BCM2E1A platform driver mentioned in the previous section.--- a/bcm_sample.c</a:t>
            </a:r>
          </a:p>
          <a:p>
            <a:r>
              <a:rPr lang="en-US" sz="1200"/>
              <a:t>    +++ b/bcm_sample.c</a:t>
            </a:r>
          </a:p>
          <a:p>
            <a:r>
              <a:rPr lang="en-US" sz="1200"/>
              <a:t>    @@ -14,17 +14,80 @@</a:t>
            </a:r>
          </a:p>
          <a:p>
            <a:r>
              <a:rPr lang="en-US" sz="1200"/>
              <a:t>    #include &lt;linux/init.h&gt;</a:t>
            </a:r>
          </a:p>
          <a:p>
            <a:r>
              <a:rPr lang="en-US" sz="1200"/>
              <a:t>    #include &lt;linux/module.h&gt;</a:t>
            </a:r>
          </a:p>
          <a:p>
            <a:r>
              <a:rPr lang="en-US" sz="1200"/>
              <a:t>    #include &lt;linux/slab.h&gt;</a:t>
            </a:r>
          </a:p>
          <a:p>
            <a:r>
              <a:rPr lang="en-US" sz="1200"/>
              <a:t>    +#include &lt;linux/acpi.h&gt;</a:t>
            </a:r>
          </a:p>
          <a:p>
            <a:r>
              <a:rPr lang="en-US" sz="1200"/>
              <a:t>    +#include &lt;linux/acpi_gpio.h&gt;</a:t>
            </a:r>
          </a:p>
          <a:p>
            <a:r>
              <a:rPr lang="en-US" sz="1200"/>
              <a:t>    #include &lt;linux/platform_device.h&gt;</a:t>
            </a:r>
          </a:p>
          <a:p>
            <a:endParaRPr lang="en-US"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p>
          <a:p>
            <a:pPr algn="l"/>
            <a:endParaRPr lang="en-US" sz="1000"/>
          </a:p>
          <a:p>
            <a:pPr algn="l"/>
            <a:r>
              <a:rPr lang="en-US" sz="1000"/>
              <a:t>/* Enabling debug flags */</a:t>
            </a:r>
          </a:p>
          <a:p>
            <a:pPr algn="l"/>
            <a:r>
              <a:rPr lang="en-US" sz="1000"/>
              <a:t>#define DEBUG</a:t>
            </a:r>
          </a:p>
          <a:p>
            <a:pPr algn="l"/>
            <a:r>
              <a:rPr lang="en-US" sz="1000"/>
              <a:t>+#ifdef CONFIG_ACPI</a:t>
            </a:r>
          </a:p>
          <a:p>
            <a:pPr algn="l"/>
            <a:r>
              <a:rPr lang="en-US" sz="1000"/>
              <a:t>+static int bcm_acpi_probe(struct platform_device *pdev)</a:t>
            </a:r>
          </a:p>
          <a:p>
            <a:pPr algn="l"/>
            <a:r>
              <a:rPr lang="en-US" sz="1000"/>
              <a:t>+{</a:t>
            </a:r>
          </a:p>
          <a:p>
            <a:pPr algn="l"/>
            <a:r>
              <a:rPr lang="en-US" sz="1000"/>
              <a:t>+ int bt_enable, bt_reset;</a:t>
            </a:r>
          </a:p>
          <a:p>
            <a:pPr algn="l"/>
            <a:r>
              <a:rPr lang="en-US" sz="1000"/>
              <a:t>+</a:t>
            </a:r>
          </a:p>
          <a:p>
            <a:pPr algn="l"/>
            <a:r>
              <a:rPr lang="en-US" sz="1000"/>
              <a:t>+ /*</a:t>
            </a:r>
          </a:p>
          <a:p>
            <a:pPr algn="l"/>
            <a:r>
              <a:rPr lang="en-US" sz="1000"/>
              <a:t>+ * Handle ACPI specific initializations.</a:t>
            </a:r>
          </a:p>
          <a:p>
            <a:pPr algn="l"/>
            <a:r>
              <a:rPr lang="en-US" sz="1000"/>
              <a:t>+ */</a:t>
            </a:r>
          </a:p>
          <a:p>
            <a:pPr algn="l"/>
            <a:r>
              <a:rPr lang="en-US" sz="1000"/>
              <a:t>+ dev_dbg(&amp;pdev-&gt;dev, "BCM2E1A ACPI specific probe\n");</a:t>
            </a:r>
          </a:p>
          <a:p>
            <a:pPr algn="l"/>
            <a:r>
              <a:rPr lang="en-US" sz="1000"/>
              <a:t>+</a:t>
            </a:r>
          </a:p>
          <a:p>
            <a:pPr algn="l"/>
            <a:r>
              <a:rPr lang="en-US" sz="1000"/>
              <a:t>+ /*</a:t>
            </a:r>
          </a:p>
          <a:p>
            <a:pPr algn="l"/>
            <a:r>
              <a:rPr lang="en-US" sz="1000"/>
              <a:t>+ * Prerequisite for using this API is to</a:t>
            </a:r>
          </a:p>
          <a:p>
            <a:pPr algn="l"/>
            <a:r>
              <a:rPr lang="en-US" sz="1000"/>
              <a:t>+ * have the GPIO chip registered through</a:t>
            </a:r>
          </a:p>
          <a:p>
            <a:pPr algn="l"/>
            <a:r>
              <a:rPr lang="en-US" sz="1000"/>
              <a:t>+ * ACPI framework.</a:t>
            </a:r>
          </a:p>
          <a:p>
            <a:pPr algn="l"/>
            <a:r>
              <a:rPr lang="en-US" sz="1000"/>
              <a:t>+ */</a:t>
            </a:r>
          </a:p>
          <a:p>
            <a:pPr algn="l"/>
            <a:r>
              <a:rPr lang="en-US" sz="1000"/>
              <a:t>+ bt_reset = acpi_get_gpio_by_index(&amp;pdev-&gt;dev, 0, NULL);</a:t>
            </a:r>
          </a:p>
          <a:p>
            <a:pPr algn="l"/>
            <a:r>
              <a:rPr lang="en-US" sz="1000"/>
              <a:t>+ if (bt_reset &lt; 0)</a:t>
            </a:r>
          </a:p>
          <a:p>
            <a:pPr algn="l"/>
            <a:r>
              <a:rPr lang="en-US" sz="1000"/>
              <a:t>Unknown macro: {+ dev_err(&amp;pdev-&gt;dev,+ "bt_reset acpi_get_gpio_by_index() failedn");+ return -ENODEV;+ }</a:t>
            </a:r>
          </a:p>
          <a:p>
            <a:pPr algn="l"/>
            <a:endParaRPr lang="en-US" sz="1000"/>
          </a:p>
          <a:p>
            <a:pPr algn="l"/>
            <a:r>
              <a:rPr lang="en-US" sz="1000"/>
              <a:t>+ bt_enable = acpi_get_gpio_by_index(&amp;pdev-&gt;dev, 1, NULL);</a:t>
            </a:r>
          </a:p>
          <a:p>
            <a:pPr algn="l"/>
            <a:r>
              <a:rPr lang="en-US" sz="1000"/>
              <a:t>+ if (bt_enable &lt; 0)</a:t>
            </a:r>
          </a:p>
          <a:p>
            <a:pPr algn="l"/>
            <a:r>
              <a:rPr lang="en-US" sz="1000"/>
              <a:t>Unknown macro: {+ dev_err(&amp;pdev-&gt;dev,+ "bt_enable acpi_get_gpio_by_index() failedn");+ return -ENODEV;+ }</a:t>
            </a:r>
          </a:p>
          <a:p>
            <a:pPr algn="l"/>
            <a:endParaRPr lang="en-US" sz="1000"/>
          </a:p>
          <a:p>
            <a:pPr algn="l"/>
            <a:r>
              <a:rPr lang="en-US" sz="1000"/>
              <a:t>+</a:t>
            </a:r>
          </a:p>
          <a:p>
            <a:pPr algn="l"/>
            <a:r>
              <a:rPr lang="en-US" sz="1000"/>
              <a:t>+ dev_dbg(&amp;pdev-&gt;dev, "[%s] success\n", _func_);</a:t>
            </a:r>
          </a:p>
          <a:p>
            <a:pPr algn="l"/>
            <a:r>
              <a:rPr lang="en-US" sz="1000"/>
              <a:t>+ return 0;</a:t>
            </a:r>
          </a:p>
          <a:p>
            <a:pPr algn="l"/>
            <a:r>
              <a:rPr lang="en-US" sz="1000"/>
              <a:t>+}</a:t>
            </a:r>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p>
          <a:p>
            <a:r>
              <a:rPr lang="en-US" sz="1200"/>
              <a:t>{</a:t>
            </a:r>
          </a:p>
          <a:p>
            <a:r>
              <a:rPr lang="en-US" sz="1200"/>
              <a:t>+ int bcm_irq;</a:t>
            </a:r>
          </a:p>
          <a:p>
            <a:r>
              <a:rPr lang="en-US" sz="1200"/>
              <a:t>+</a:t>
            </a:r>
          </a:p>
          <a:p>
            <a:r>
              <a:rPr lang="en-US" sz="1200"/>
              <a:t>dev_dbg(&amp;pdev-&gt;dev, "BCM2E1A driver probe\n");</a:t>
            </a:r>
          </a:p>
          <a:p>
            <a:endParaRPr lang="en-US" sz="1200"/>
          </a:p>
          <a:p>
            <a:r>
              <a:rPr lang="en-US" sz="1200"/>
              <a:t>+ /*</a:t>
            </a:r>
          </a:p>
          <a:p>
            <a:r>
              <a:rPr lang="en-US" sz="1200"/>
              <a:t>+ * Get IRQ resource</a:t>
            </a:r>
          </a:p>
          <a:p>
            <a:r>
              <a:rPr lang="en-US" sz="1200"/>
              <a:t>+ *</a:t>
            </a:r>
          </a:p>
          <a:p>
            <a:r>
              <a:rPr lang="en-US" sz="1200"/>
              <a:t>+ * It can be done by two methods</a:t>
            </a:r>
          </a:p>
          <a:p>
            <a:r>
              <a:rPr lang="en-US" sz="1200"/>
              <a:t>+ *</a:t>
            </a:r>
          </a:p>
          <a:p>
            <a:r>
              <a:rPr lang="en-US" sz="1200"/>
              <a:t>+ * 1. platform_get_resource(dev, IORESOURCE_IRQ, 0)</a:t>
            </a:r>
          </a:p>
          <a:p>
            <a:r>
              <a:rPr lang="en-US" sz="1200"/>
              <a:t>+ * 2. platform_get_irq(dev, 0)</a:t>
            </a:r>
          </a:p>
          <a:p>
            <a:r>
              <a:rPr lang="en-US" sz="1200"/>
              <a:t>+ */</a:t>
            </a:r>
          </a:p>
          <a:p>
            <a:r>
              <a:rPr lang="en-US" sz="1200"/>
              <a:t>+</a:t>
            </a:r>
          </a:p>
          <a:p>
            <a:r>
              <a:rPr lang="en-US" sz="1200"/>
              <a:t>+ bcm_irq = platform_get_irq(pdev, 0);</a:t>
            </a:r>
          </a:p>
          <a:p>
            <a:r>
              <a:rPr lang="en-US" sz="1200"/>
              <a:t>+</a:t>
            </a:r>
          </a:p>
          <a:p>
            <a:r>
              <a:rPr lang="en-US" sz="1200"/>
              <a:t>+ dev_dbg(&amp;pdev-&gt;dev, "BCM2E1A irq number: %d\n", bcm_irq);</a:t>
            </a:r>
          </a:p>
          <a:p>
            <a:r>
              <a:rPr lang="en-US" sz="1200"/>
              <a:t>+</a:t>
            </a:r>
          </a:p>
          <a:p>
            <a:r>
              <a:rPr lang="en-US" sz="1200"/>
              <a:t>+ /*</a:t>
            </a:r>
          </a:p>
          <a:p>
            <a:r>
              <a:rPr lang="en-US" sz="1200"/>
              <a:t>+ * If enumarated through ACPI, ACPI_HANDLE() will</a:t>
            </a:r>
          </a:p>
          <a:p>
            <a:r>
              <a:rPr lang="en-US" sz="1200"/>
              <a:t>+ * return true.</a:t>
            </a:r>
          </a:p>
          <a:p>
            <a:r>
              <a:rPr lang="en-US" sz="1200"/>
              <a:t>+ * This can be used to handle ACPI specific</a:t>
            </a:r>
          </a:p>
          <a:p>
            <a:r>
              <a:rPr lang="en-US" sz="1200"/>
              <a:t>+ * enumatration.</a:t>
            </a:r>
          </a:p>
          <a:p>
            <a:r>
              <a:rPr lang="en-US" sz="1200"/>
              <a:t>+ */</a:t>
            </a:r>
          </a:p>
          <a:p>
            <a:r>
              <a:rPr lang="en-US" sz="1200"/>
              <a:t>+#ifdef CONFIG_ACPI</a:t>
            </a:r>
          </a:p>
          <a:p>
            <a:r>
              <a:rPr lang="en-US" sz="1200"/>
              <a:t>+ if (ACPI_HANDLE(&amp;pdev-&gt;dev))</a:t>
            </a:r>
          </a:p>
          <a:p>
            <a:r>
              <a:rPr lang="en-US" sz="1200"/>
              <a:t>Unknown macro: {+ /*+ * acpi specific probe+ */+ return bcm_acpi_probe(pdev);+ }</a:t>
            </a:r>
          </a:p>
          <a:p>
            <a:endParaRPr lang="en-US" sz="1200"/>
          </a:p>
          <a:p>
            <a:r>
              <a:rPr lang="en-US" sz="1200"/>
              <a:t>+#endif</a:t>
            </a:r>
          </a:p>
          <a:p>
            <a:r>
              <a:rPr lang="en-US" sz="1200"/>
              <a:t>return 0;</a:t>
            </a:r>
          </a:p>
          <a:p>
            <a:r>
              <a:rPr lang="en-US" sz="1200"/>
              <a:t>}</a:t>
            </a:r>
          </a:p>
          <a:p>
            <a:endParaRPr 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p>
          <a:p>
            <a:pPr algn="l"/>
            <a:r>
              <a:rPr lang="en-US" sz="1000"/>
              <a:t>@@ -40,11 +103,23 @@</a:t>
            </a:r>
          </a:p>
          <a:p>
            <a:pPr algn="l"/>
            <a:r>
              <a:rPr lang="en-US" sz="1000"/>
              <a:t>};</a:t>
            </a:r>
          </a:p>
          <a:p>
            <a:pPr algn="l"/>
            <a:r>
              <a:rPr lang="en-US" sz="1000"/>
              <a:t>MODULE_DEVICE_TABLE(platform, bcm_id_table);</a:t>
            </a:r>
          </a:p>
          <a:p>
            <a:pPr algn="l"/>
            <a:endParaRPr lang="en-US" sz="1000"/>
          </a:p>
          <a:p>
            <a:pPr algn="l"/>
            <a:r>
              <a:rPr lang="en-US" sz="1000"/>
              <a:t>+#ifdef CONFIG_ACPI</a:t>
            </a:r>
          </a:p>
          <a:p>
            <a:pPr algn="l"/>
            <a:r>
              <a:rPr lang="en-US" sz="1000"/>
              <a:t>+static struct acpi_device_id bcm_acpi_id[] = {</a:t>
            </a:r>
          </a:p>
          <a:p>
            <a:pPr algn="l"/>
            <a:r>
              <a:rPr lang="en-US" sz="1000"/>
              <a:t>+ /* ACPI IDs here */</a:t>
            </a:r>
          </a:p>
          <a:p>
            <a:pPr algn="l"/>
            <a:r>
              <a:rPr lang="en-US" sz="1000"/>
              <a:t>+</a:t>
            </a:r>
          </a:p>
          <a:p>
            <a:pPr algn="l"/>
            <a:r>
              <a:rPr lang="en-US" sz="1000"/>
              <a:t>Unknown macro: { "BCM2E1A", 0 }</a:t>
            </a:r>
          </a:p>
          <a:p>
            <a:pPr algn="l"/>
            <a:endParaRPr lang="en-US" sz="1000"/>
          </a:p>
          <a:p>
            <a:pPr algn="l"/>
            <a:r>
              <a:rPr lang="en-US" sz="1000"/>
              <a:t>,</a:t>
            </a:r>
          </a:p>
          <a:p>
            <a:pPr algn="l"/>
            <a:r>
              <a:rPr lang="en-US" sz="1000"/>
              <a:t>+ { }</a:t>
            </a:r>
          </a:p>
          <a:p>
            <a:pPr algn="l"/>
            <a:r>
              <a:rPr lang="en-US" sz="1000"/>
              <a:t>+};</a:t>
            </a:r>
          </a:p>
          <a:p>
            <a:pPr algn="l"/>
            <a:r>
              <a:rPr lang="en-US" sz="1000"/>
              <a:t>+MODULE_DEVICE_TABLE(acpi, bcm_acpi_id);</a:t>
            </a:r>
          </a:p>
          <a:p>
            <a:pPr algn="l"/>
            <a:r>
              <a:rPr lang="en-US" sz="1000"/>
              <a:t>+#endif</a:t>
            </a:r>
          </a:p>
          <a:p>
            <a:pPr algn="l"/>
            <a:r>
              <a:rPr lang="en-US" sz="1000"/>
              <a:t>+</a:t>
            </a:r>
          </a:p>
          <a:p>
            <a:pPr algn="l"/>
            <a:r>
              <a:rPr lang="en-US" sz="1000"/>
              <a:t>static struct platform_driver bcm_driver = {</a:t>
            </a:r>
          </a:p>
          <a:p>
            <a:pPr algn="l"/>
            <a:r>
              <a:rPr lang="en-US" sz="1000"/>
              <a:t>.probe = bcm_probe,</a:t>
            </a:r>
          </a:p>
          <a:p>
            <a:pPr algn="l"/>
            <a:r>
              <a:rPr lang="en-US" sz="1000"/>
              <a:t>.remove = bcm_remove,</a:t>
            </a:r>
          </a:p>
          <a:p>
            <a:pPr algn="l"/>
            <a:r>
              <a:rPr lang="en-US" sz="1000"/>
              <a:t>.driver =</a:t>
            </a:r>
          </a:p>
          <a:p>
            <a:pPr algn="l"/>
            <a:r>
              <a:rPr lang="en-US" sz="1000"/>
              <a:t>Unknown macro: { .name = DRIVER_NAME,+#ifdef CONFIG_ACPI+ .acpi_match_table = ACPI_PTR(bcm_acpi_id),+#endif }</a:t>
            </a:r>
          </a:p>
          <a:p>
            <a:pPr algn="l"/>
            <a:endParaRPr lang="en-US" sz="1000"/>
          </a:p>
          <a:p>
            <a:pPr algn="l"/>
            <a:r>
              <a:rPr lang="en-US" sz="1000"/>
              <a:t>,</a:t>
            </a:r>
          </a:p>
          <a:p>
            <a:pPr algn="l"/>
            <a:r>
              <a:rPr lang="en-US" sz="1000"/>
              <a:t>.id_table = bcm_id_table</a:t>
            </a:r>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p>
          <a:p>
            <a:r>
              <a:rPr lang="en-US" sz="1400"/>
              <a:t>— a/drivers/acpi/scan.c</a:t>
            </a:r>
          </a:p>
          <a:p>
            <a:r>
              <a:rPr lang="en-US" sz="1400"/>
              <a:t>+++ b/drivers/acpi/scan.c</a:t>
            </a:r>
          </a:p>
          <a:p>
            <a:r>
              <a:rPr lang="en-US" sz="1400"/>
              <a:t>@@ -35,6 +35,7 @@ static const char *dummy_hid = "device";</a:t>
            </a:r>
          </a:p>
          <a:p>
            <a:r>
              <a:rPr lang="en-US" sz="1400"/>
              <a:t>static const struct acpi_device_id acpi_platform_device_ids[] = {</a:t>
            </a:r>
          </a:p>
          <a:p>
            <a:endParaRPr lang="en-US" sz="1400"/>
          </a:p>
          <a:p>
            <a:r>
              <a:rPr lang="en-US" sz="1400"/>
              <a:t>Unknown macro: { "PNP0D40" }</a:t>
            </a:r>
          </a:p>
          <a:p>
            <a:endParaRPr lang="en-US" sz="1400"/>
          </a:p>
          <a:p>
            <a:r>
              <a:rPr lang="en-US" sz="1400"/>
              <a:t>,</a:t>
            </a:r>
          </a:p>
          <a:p>
            <a:r>
              <a:rPr lang="en-US" sz="1400"/>
              <a:t>+</a:t>
            </a:r>
          </a:p>
          <a:p>
            <a:r>
              <a:rPr lang="en-US" sz="1400"/>
              <a:t>Unknown macro: { "BCM2E1A" }</a:t>
            </a:r>
          </a:p>
          <a:p>
            <a:endParaRPr lang="en-US" sz="1400"/>
          </a:p>
          <a:p>
            <a:r>
              <a:rPr lang="en-US" sz="1400"/>
              <a:t>,</a:t>
            </a:r>
          </a:p>
          <a:p>
            <a:endParaRPr lang="en-US" sz="1400"/>
          </a:p>
          <a:p>
            <a:r>
              <a:rPr lang="en-US" sz="1400"/>
              <a:t>/* Haswell LPSS devices */</a:t>
            </a:r>
          </a:p>
          <a:p>
            <a:r>
              <a:rPr lang="en-US" sz="1400"/>
              <a:t>Unknown macro: { "INT33C0", 0 }</a:t>
            </a:r>
          </a:p>
          <a:p>
            <a:endParaRPr lang="en-US" sz="1400"/>
          </a:p>
          <a:p>
            <a:r>
              <a:rPr lang="en-US" sz="1400"/>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80000" lnSpcReduction="1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70000" lnSpcReduction="20000"/>
          </a:bodyPr>
          <a:lstStyle/>
          <a:p>
            <a:pPr fontAlgn="auto">
              <a:lnSpc>
                <a:spcPct val="100000"/>
              </a:lnSpc>
            </a:pPr>
            <a:r>
              <a:rPr lang="x-none" altLang="en-US"/>
              <a:t>First use "find ./src/mainboard/google/reef/ -name *.asl" to find out all reef and its variants *.asl files</a:t>
            </a:r>
          </a:p>
          <a:p>
            <a:pPr fontAlgn="auto">
              <a:lnSpc>
                <a:spcPct val="100000"/>
              </a:lnSpc>
            </a:pPr>
            <a:r>
              <a:rPr lang="x-none" altLang="en-US"/>
              <a:t>Then open "./src/mainboard/google/reef/dsdt.asl"  that is the APL base platform's DSDT table in which we can see what root asl and base asl are included, such as </a:t>
            </a:r>
          </a:p>
          <a:p>
            <a:pPr lvl="1" fontAlgn="auto">
              <a:lnSpc>
                <a:spcPct val="100000"/>
              </a:lnSpc>
            </a:pPr>
            <a:r>
              <a:rPr lang="x-none" altLang="en-US"/>
              <a:t>        /* global NVS and variables */</a:t>
            </a:r>
          </a:p>
          <a:p>
            <a:pPr lvl="1" fontAlgn="auto">
              <a:lnSpc>
                <a:spcPct val="100000"/>
              </a:lnSpc>
            </a:pPr>
            <a:r>
              <a:rPr lang="x-none" altLang="en-US"/>
              <a:t>        #include &lt;soc/intel/apollolake/acpi/globalnvs.asl&gt;</a:t>
            </a:r>
          </a:p>
          <a:p>
            <a:pPr lvl="1" fontAlgn="auto">
              <a:lnSpc>
                <a:spcPct val="100000"/>
              </a:lnSpc>
            </a:pPr>
            <a:r>
              <a:rPr lang="x-none" altLang="en-US"/>
              <a:t>        /* CPU */</a:t>
            </a:r>
          </a:p>
          <a:p>
            <a:pPr lvl="1" fontAlgn="auto">
              <a:lnSpc>
                <a:spcPct val="100000"/>
              </a:lnSpc>
            </a:pPr>
            <a:r>
              <a:rPr lang="x-none" altLang="en-US"/>
              <a:t>        #include &lt;soc/intel/apollolake/acpi/cpu.asl&gt;</a:t>
            </a:r>
          </a:p>
          <a:p>
            <a:pPr lvl="1" fontAlgn="auto">
              <a:lnSpc>
                <a:spcPct val="100000"/>
              </a:lnSpc>
            </a:pPr>
            <a:r>
              <a:rPr lang="x-none" altLang="en-US"/>
              <a:t>        Scope (\_SB) {</a:t>
            </a:r>
          </a:p>
          <a:p>
            <a:pPr lvl="1" fontAlgn="auto">
              <a:lnSpc>
                <a:spcPct val="100000"/>
              </a:lnSpc>
            </a:pPr>
            <a:r>
              <a:rPr lang="x-none" altLang="en-US"/>
              <a:t>                Device (PCI0)</a:t>
            </a:r>
          </a:p>
          <a:p>
            <a:pPr lvl="1" fontAlgn="auto">
              <a:lnSpc>
                <a:spcPct val="100000"/>
              </a:lnSpc>
            </a:pPr>
            <a:r>
              <a:rPr lang="x-none" altLang="en-US"/>
              <a:t>                {</a:t>
            </a:r>
          </a:p>
          <a:p>
            <a:pPr lvl="1" fontAlgn="auto">
              <a:lnSpc>
                <a:spcPct val="100000"/>
              </a:lnSpc>
            </a:pPr>
            <a:r>
              <a:rPr lang="x-none" altLang="en-US"/>
              <a:t>                        #include &lt;soc/intel/apollolake/acpi/northbridge.asl&gt;</a:t>
            </a:r>
          </a:p>
          <a:p>
            <a:pPr lvl="1" fontAlgn="auto">
              <a:lnSpc>
                <a:spcPct val="100000"/>
              </a:lnSpc>
            </a:pPr>
            <a:r>
              <a:rPr lang="x-none" altLang="en-US"/>
              <a:t>                        #include &lt;soc/intel/apollolake/acpi/southbridge.asl&gt;  /* Include #include "xhci.asl"  */</a:t>
            </a:r>
          </a:p>
          <a:p>
            <a:pPr lvl="1" fontAlgn="auto">
              <a:lnSpc>
                <a:spcPct val="100000"/>
              </a:lnSpc>
            </a:pPr>
            <a:r>
              <a:rPr lang="x-none" altLang="en-US"/>
              <a:t>                        #include &lt;soc/intel/apollolake/acpi/pch_hda.asl&gt;</a:t>
            </a:r>
          </a:p>
          <a:p>
            <a:pPr lvl="1" fontAlgn="auto">
              <a:lnSpc>
                <a:spcPct val="100000"/>
              </a:lnSpc>
            </a:pPr>
            <a:r>
              <a:rPr lang="x-none" altLang="en-US"/>
              <a:t>                }</a:t>
            </a:r>
          </a:p>
          <a:p>
            <a:pPr lvl="1" fontAlgn="auto">
              <a:lnSpc>
                <a:spcPct val="100000"/>
              </a:lnSpc>
            </a:pPr>
            <a:r>
              <a:rPr lang="x-none" altLang="en-US"/>
              <a:t>        }</a:t>
            </a:r>
          </a:p>
          <a:p>
            <a:pPr lvl="1" fontAlgn="auto">
              <a:lnSpc>
                <a:spcPct val="100000"/>
              </a:lnSpc>
            </a:pPr>
            <a:r>
              <a:rPr lang="x-none" altLang="en-US"/>
              <a:t>        /* Chrome OS specific */</a:t>
            </a:r>
          </a:p>
          <a:p>
            <a:pPr lvl="1" fontAlgn="auto">
              <a:lnSpc>
                <a:spcPct val="100000"/>
              </a:lnSpc>
            </a:pPr>
            <a:r>
              <a:rPr lang="x-none" altLang="en-US"/>
              <a:t>        #include &lt;vendorcode/google/chromeos/acpi/chromeos.asl&gt;</a:t>
            </a:r>
          </a:p>
          <a:p>
            <a:pPr lvl="1" fontAlgn="auto">
              <a:lnSpc>
                <a:spcPct val="100000"/>
              </a:lnSpc>
            </a:pPr>
            <a:r>
              <a:rPr lang="x-none" altLang="en-US"/>
              <a:t>        /* Chipset specific sleep states */</a:t>
            </a:r>
          </a:p>
          <a:p>
            <a:pPr lvl="1" fontAlgn="auto">
              <a:lnSpc>
                <a:spcPct val="100000"/>
              </a:lnSpc>
            </a:pPr>
            <a:r>
              <a:rPr lang="x-none" altLang="en-US"/>
              <a:t>        #include &lt;soc/intel/apollolake/acpi/sleepstates.asl&gt;</a:t>
            </a:r>
          </a:p>
          <a:p>
            <a:pPr lvl="0" fontAlgn="auto">
              <a:lnSpc>
                <a:spcPct val="100000"/>
              </a:lnSpc>
            </a:pPr>
            <a:r>
              <a:rPr lang="x-none" altLang="en-US" sz="2800"/>
              <a:t>Inside southbridge.asl, there exist "Name (_PRW, Package() { GPE0A_XHCI_PME_STS, 3 })", this statement should be reflected in </a:t>
            </a:r>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70000" lnSpcReduction="20000"/>
          </a:bodyPr>
          <a:lstStyle/>
          <a:p>
            <a:pPr fontAlgn="auto">
              <a:lnSpc>
                <a:spcPct val="150000"/>
              </a:lnSpc>
            </a:pPr>
            <a:r>
              <a:rPr lang="en-US"/>
              <a:t>Chrom</a:t>
            </a:r>
            <a:r>
              <a:rPr lang="x-none" altLang="en-US"/>
              <a:t>ium</a:t>
            </a:r>
            <a:r>
              <a:rPr lang="en-US"/>
              <a:t> OS provides a variety of logs that can help user understand the current state of the machine or what causes a crash within the system.</a:t>
            </a:r>
          </a:p>
          <a:p>
            <a:pPr lvl="1" fontAlgn="auto">
              <a:lnSpc>
                <a:spcPct val="150000"/>
              </a:lnSpc>
            </a:pPr>
            <a:r>
              <a:rPr lang="x-none" altLang="en-US"/>
              <a:t>/dev/pstore</a:t>
            </a:r>
          </a:p>
          <a:p>
            <a:pPr lvl="2" fontAlgn="auto">
              <a:lnSpc>
                <a:spcPct val="150000"/>
              </a:lnSpc>
            </a:pPr>
            <a:r>
              <a:rPr lang="en-US"/>
              <a:t>When a crash occurs that induces a reboot console-ramoops captures logs leading up to the reboot. </a:t>
            </a:r>
            <a:r>
              <a:rPr lang="x-none" altLang="en-US"/>
              <a:t>Reference: https://www.kernel.org/doc/html/latest/admin-guide/ramoops.html</a:t>
            </a:r>
          </a:p>
          <a:p>
            <a:pPr lvl="1" fontAlgn="auto">
              <a:lnSpc>
                <a:spcPct val="150000"/>
              </a:lnSpc>
            </a:pPr>
            <a:r>
              <a:rPr lang="en-US"/>
              <a:t>dmesg -w</a:t>
            </a:r>
          </a:p>
          <a:p>
            <a:pPr lvl="2" fontAlgn="auto">
              <a:lnSpc>
                <a:spcPct val="150000"/>
              </a:lnSpc>
            </a:pPr>
            <a:r>
              <a:rPr lang="en-US"/>
              <a:t>Kernel logs. These live in a limited size FIFO buffer in RAM which overflows and "wraps around" after some time. Before that happens the logging daemon copies kernel logs to disk in /var/log/messages* for non volatile and longer term storage.</a:t>
            </a:r>
          </a:p>
          <a:p>
            <a:pPr lvl="1" fontAlgn="auto">
              <a:lnSpc>
                <a:spcPct val="150000"/>
              </a:lnSpc>
            </a:pPr>
            <a:r>
              <a:rPr lang="en-US"/>
              <a:t>tailf /var/log/messages</a:t>
            </a:r>
          </a:p>
          <a:p>
            <a:pPr lvl="2" fontAlgn="auto">
              <a:lnSpc>
                <a:spcPct val="150000"/>
              </a:lnSpc>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p>
          <a:p>
            <a:pPr lvl="1" fontAlgn="auto">
              <a:lnSpc>
                <a:spcPct val="150000"/>
              </a:lnSpc>
            </a:pPr>
            <a:r>
              <a:rPr lang="en-US"/>
              <a:t>/var/log/messages.*</a:t>
            </a:r>
          </a:p>
          <a:p>
            <a:pPr lvl="2" fontAlgn="auto">
              <a:lnSpc>
                <a:spcPct val="150000"/>
              </a:lnSpc>
            </a:pPr>
            <a:r>
              <a:rPr lang="en-US"/>
              <a:t>Older versions of /var/log/messages as rotated by /usr/sbin/chromeos-cleanup-logs - which you can call manually to start a new /var/log/messages files without losing anything.</a:t>
            </a:r>
          </a:p>
          <a:p>
            <a:pPr lvl="1" fontAlgn="auto">
              <a:lnSpc>
                <a:spcPct val="150000"/>
              </a:lnSpc>
            </a:pPr>
            <a:r>
              <a:rPr lang="en-US"/>
              <a:t>/var/log/ui/ui.LATEST and /var/log/chrome/chrome</a:t>
            </a:r>
          </a:p>
          <a:p>
            <a:pPr lvl="2" fontAlgn="auto">
              <a:lnSpc>
                <a:spcPct val="150000"/>
              </a:lnSpc>
            </a:pPr>
            <a:r>
              <a:rPr lang="en-US"/>
              <a:t>Browser logs: https://chromium.googlesource.com/chromium/src/+/master/docs/chrome_os_logging.md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2500" lnSpcReduction="20000"/>
          </a:bodyPr>
          <a:lstStyle/>
          <a:p>
            <a:pPr fontAlgn="auto">
              <a:lnSpc>
                <a:spcPct val="150000"/>
              </a:lnSpc>
            </a:pPr>
            <a:r>
              <a:rPr lang="en-US"/>
              <a:t>Making kernel suspend/resume logs 8 times smaller</a:t>
            </a:r>
          </a:p>
          <a:p>
            <a:pPr lvl="1" fontAlgn="auto">
              <a:lnSpc>
                <a:spcPct val="150000"/>
              </a:lnSpc>
            </a:pPr>
            <a:r>
              <a:rPr lang="en-US"/>
              <a:t>echo 0 &gt; /sys/power/pm_print_times</a:t>
            </a:r>
          </a:p>
          <a:p>
            <a:pPr lvl="1" fontAlgn="auto">
              <a:lnSpc>
                <a:spcPct val="150000"/>
              </a:lnSpc>
            </a:pPr>
            <a:r>
              <a:rPr lang="en-US"/>
              <a:t>Or</a:t>
            </a:r>
          </a:p>
          <a:p>
            <a:pPr lvl="1" fontAlgn="auto">
              <a:lnSpc>
                <a:spcPct val="150000"/>
              </a:lnSpc>
            </a:pPr>
            <a:r>
              <a:rPr lang="en-US"/>
              <a:t>suspend_stress_test --nopm_print_times</a:t>
            </a:r>
          </a:p>
          <a:p>
            <a:pPr lvl="1" fontAlgn="auto">
              <a:lnSpc>
                <a:spcPct val="150000"/>
              </a:lnSpc>
            </a:pPr>
            <a:r>
              <a:rPr lang="en-US"/>
              <a:t>More details in https://chromium-review.googlesource.com/c/chromiumos/platform2/+/855644</a:t>
            </a:r>
          </a:p>
          <a:p>
            <a:pPr lvl="0" fontAlgn="auto">
              <a:lnSpc>
                <a:spcPct val="150000"/>
              </a:lnSpc>
            </a:pPr>
            <a:r>
              <a:rPr lang="en-US"/>
              <a:t>Handling Large Log Files</a:t>
            </a:r>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p>
          <a:p>
            <a:pPr lvl="2" fontAlgn="auto">
              <a:lnSpc>
                <a:spcPct val="150000"/>
              </a:lnSpc>
            </a:pPr>
            <a:r>
              <a:rPr lang="x-none" altLang="en-US"/>
              <a:t>base_infosys.py</a:t>
            </a:r>
          </a:p>
          <a:p>
            <a:pPr lvl="3" fontAlgn="auto">
              <a:lnSpc>
                <a:spcPct val="150000"/>
              </a:lnSpc>
            </a:pPr>
            <a:r>
              <a:rPr lang="x-none" altLang="en-US"/>
              <a:t>diff --git a/client/bin/base_sysinfo.py b/client/bin/base_sysinfo.py</a:t>
            </a:r>
          </a:p>
          <a:p>
            <a:pPr lvl="3" fontAlgn="auto">
              <a:lnSpc>
                <a:spcPct val="150000"/>
              </a:lnSpc>
            </a:pPr>
            <a:r>
              <a:rPr lang="x-none" altLang="en-US"/>
              <a:t>index 5f3487ec3..d4f488a7f 100644</a:t>
            </a:r>
          </a:p>
          <a:p>
            <a:pPr lvl="3" fontAlgn="auto">
              <a:lnSpc>
                <a:spcPct val="150000"/>
              </a:lnSpc>
            </a:pPr>
            <a:r>
              <a:rPr lang="x-none" altLang="en-US"/>
              <a:t>--- a/client/bin/base_sysinfo.py</a:t>
            </a:r>
          </a:p>
          <a:p>
            <a:pPr lvl="3" fontAlgn="auto">
              <a:lnSpc>
                <a:spcPct val="150000"/>
              </a:lnSpc>
            </a:pPr>
            <a:r>
              <a:rPr lang="x-none" altLang="en-US"/>
              <a:t>+++ b/client/bin/base_sysinfo.py</a:t>
            </a:r>
          </a:p>
          <a:p>
            <a:pPr lvl="3" fontAlgn="auto">
              <a:lnSpc>
                <a:spcPct val="150000"/>
              </a:lnSpc>
            </a:pPr>
            <a:r>
              <a:rPr lang="x-none" altLang="en-US"/>
              <a:t>@@ -35,7 +35,6 @@ _DEFAULT_FILES_TO_LOG_PER_BOOT = [</a:t>
            </a:r>
          </a:p>
          <a:p>
            <a:pPr lvl="3" fontAlgn="auto">
              <a:lnSpc>
                <a:spcPct val="150000"/>
              </a:lnSpc>
            </a:pPr>
            <a:r>
              <a:rPr lang="x-none" altLang="en-US"/>
              <a:t>     '/proc/interrupts',</a:t>
            </a:r>
          </a:p>
          <a:p>
            <a:pPr lvl="3" fontAlgn="auto">
              <a:lnSpc>
                <a:spcPct val="150000"/>
              </a:lnSpc>
            </a:pPr>
            <a:r>
              <a:rPr lang="x-none" altLang="en-US"/>
              <a:t>     '/proc/partitions',</a:t>
            </a:r>
          </a:p>
          <a:p>
            <a:pPr lvl="3" fontAlgn="auto">
              <a:lnSpc>
                <a:spcPct val="150000"/>
              </a:lnSpc>
            </a:pPr>
            <a:r>
              <a:rPr lang="x-none" altLang="en-US"/>
              <a:t>     '/var/log/bios_info.txt',</a:t>
            </a:r>
          </a:p>
          <a:p>
            <a:pPr lvl="3" fontAlgn="auto">
              <a:lnSpc>
                <a:spcPct val="150000"/>
              </a:lnSpc>
            </a:pPr>
            <a:r>
              <a:rPr lang="x-none" altLang="en-US"/>
              <a:t>-    '/var/log/messages',</a:t>
            </a:r>
          </a:p>
          <a:p>
            <a:pPr lvl="3" fontAlgn="auto">
              <a:lnSpc>
                <a:spcPct val="150000"/>
              </a:lnSpc>
            </a:pPr>
            <a:r>
              <a:rPr lang="x-none" altLang="en-US"/>
              <a:t>     '/var/log/storage_info.txt',</a:t>
            </a:r>
          </a:p>
          <a:p>
            <a:pPr lvl="3" fontAlgn="auto">
              <a:lnSpc>
                <a:spcPct val="150000"/>
              </a:lnSpc>
            </a:pPr>
            <a:r>
              <a:rPr lang="x-none" altLang="en-US"/>
              <a:t> ] + list(constants.LOG_PSTORE_DIRS)</a:t>
            </a:r>
          </a:p>
          <a:p>
            <a:pPr lvl="3" fontAlgn="auto">
              <a:lnSpc>
                <a:spcPct val="150000"/>
              </a:lnSpc>
            </a:pPr>
            <a:r>
              <a:rPr lang="x-none" altLang="en-US"/>
              <a:t> _DEFAULT_FILES_TO_LOG_BEFORE_ITERATION = [</a:t>
            </a:r>
          </a:p>
          <a:p>
            <a:pPr lvl="3" fontAlgn="auto">
              <a:lnSpc>
                <a:spcPct val="150000"/>
              </a:lnSpc>
            </a:pPr>
            <a:r>
              <a:rPr lang="x-none" altLang="en-US"/>
              <a:t>lines 1-12/12 (END)</a:t>
            </a:r>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p>
          <a:p>
            <a:r>
              <a:rPr lang="en-US" sz="1000"/>
              <a:t>index cc9a62539..9dfa11d1a 100755                                                                                                                                                                          </a:t>
            </a:r>
          </a:p>
          <a:p>
            <a:r>
              <a:rPr lang="en-US" sz="1000"/>
              <a:t>--- a/init/chromeos-cleanup-logs                                                                                                                                                                           </a:t>
            </a:r>
          </a:p>
          <a:p>
            <a:r>
              <a:rPr lang="en-US" sz="1000"/>
              <a:t>+++ b/init/chromeos-cleanup-logs                                                                                                                                                                           </a:t>
            </a:r>
          </a:p>
          <a:p>
            <a:r>
              <a:rPr lang="en-US" sz="1000"/>
              <a:t>@@ -10,7 +10,7 @@                                                                                                                                                                                          </a:t>
            </a:r>
          </a:p>
          <a:p>
            <a:r>
              <a:rPr lang="en-US" sz="1000"/>
              <a:t>                                                                                                                                                                                                             </a:t>
            </a:r>
          </a:p>
          <a:p>
            <a:r>
              <a:rPr lang="en-US" sz="1000"/>
              <a:t> CLEANUP_PAUSED_FILE="/var/lib/cleanup_logs_paused"                                                                                                                                                        </a:t>
            </a:r>
          </a:p>
          <a:p>
            <a:r>
              <a:rPr lang="en-US" sz="1000"/>
              <a:t> NUM_DAYS_TO_PRESERVE=7                                                                                                                                                                                    </a:t>
            </a:r>
          </a:p>
          <a:p>
            <a:r>
              <a:rPr lang="en-US" sz="1000"/>
              <a:t>-MAX_SUBDIR_SIZE=100   # MB                                                                                                                                                                                </a:t>
            </a:r>
          </a:p>
          <a:p>
            <a:r>
              <a:rPr lang="en-US" sz="1000"/>
              <a:t>+MAX_SUBDIR_SIZE=10   # MB or whatever size you want to keep the log directory at                                                                                                                                                                                 </a:t>
            </a:r>
          </a:p>
          <a:p>
            <a:r>
              <a:rPr lang="en-US" sz="1000"/>
              <a:t> # Threshold for additional histogram reporting (in 1KB blocks), 1GB in total.                                                                                                                             </a:t>
            </a:r>
          </a:p>
          <a:p>
            <a:r>
              <a:rPr lang="en-US" sz="1000"/>
              <a:t> ADDITIONAL_REPORTING_THRESHOLD_BLOCKS=1048576                                                                                                                                                             </a:t>
            </a:r>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p>
          <a:p>
            <a:r>
              <a:rPr lang="en-US" sz="1000"/>
              <a:t># Use of this source code is governed by a BSD-style license that can be                                                                                                                                   </a:t>
            </a:r>
          </a:p>
          <a:p>
            <a:r>
              <a:rPr lang="en-US" sz="1000"/>
              <a:t># found in the LICENSE file.                                                                                                                                                                               </a:t>
            </a:r>
          </a:p>
          <a:p>
            <a:r>
              <a:rPr lang="en-US" sz="1000"/>
              <a:t>                                                                                                                                                                                                             </a:t>
            </a:r>
          </a:p>
          <a:p>
            <a:r>
              <a:rPr lang="en-US" sz="1000"/>
              <a:t>description     "Rotate the system logs"                                                                                                                                                                   </a:t>
            </a:r>
          </a:p>
          <a:p>
            <a:r>
              <a:rPr lang="en-US" sz="1000"/>
              <a:t>author          "chromium-os-dev@chromium.org"                                                                                                                                                             </a:t>
            </a:r>
          </a:p>
          <a:p>
            <a:r>
              <a:rPr lang="en-US" sz="1000"/>
              <a:t>                                                                                                                                                                                                             </a:t>
            </a:r>
          </a:p>
          <a:p>
            <a:r>
              <a:rPr lang="en-US" sz="1000"/>
              <a:t>start on starting system-services                                                                                                                                                                          </a:t>
            </a:r>
          </a:p>
          <a:p>
            <a:r>
              <a:rPr lang="en-US" sz="1000"/>
              <a:t>stop on stopping system-services                                                                                                                                                                           </a:t>
            </a:r>
          </a:p>
          <a:p>
            <a:r>
              <a:rPr lang="en-US" sz="1000"/>
              <a:t>                                                                                                                                                                                                             </a:t>
            </a:r>
          </a:p>
          <a:p>
            <a:r>
              <a:rPr lang="en-US" sz="1000"/>
              <a:t>exec periodic_scheduler 86400 600 cleanup_logs /usr/sbin/chromeos-cleanup-logs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67500" lnSpcReduction="20000"/>
          </a:bodyPr>
          <a:lstStyle/>
          <a:p>
            <a:r>
              <a:rPr lang="x-none" altLang="en-US"/>
              <a:t>Original Message</a:t>
            </a:r>
          </a:p>
          <a:p>
            <a:pPr lvl="1"/>
            <a:r>
              <a:rPr lang="x-none" altLang="en-US"/>
              <a:t>Serial Debugging HOWTO - http://www.chromium.org/chromium-os/how-tos-and-troubleshooting/serial-debugging-howto</a:t>
            </a:r>
          </a:p>
          <a:p>
            <a:pPr lvl="1"/>
            <a:r>
              <a:rPr lang="x-none" altLang="en-US"/>
              <a:t>Controlling Enabled Consoles - http://www.chromium.org/chromium-os/developer-guide/using-serial-tty</a:t>
            </a:r>
          </a:p>
          <a:p>
            <a:pPr lvl="0"/>
            <a:r>
              <a:rPr lang="x-none" altLang="en-US"/>
              <a:t>Enabling Serial Port</a:t>
            </a:r>
          </a:p>
          <a:p>
            <a:pPr lvl="1"/>
            <a:r>
              <a:rPr lang="x-none" altLang="en-US"/>
              <a:t>To enable the serial console by default https://chromium-review.googlesource.com/c/454119/2/overlay-coral/profiles/base/make.defaults</a:t>
            </a:r>
          </a:p>
          <a:p>
            <a:pPr lvl="1"/>
            <a:r>
              <a:rPr lang="x-none" altLang="en-US"/>
              <a:t>Building phase (TTY stands for ttyS?)</a:t>
            </a:r>
          </a:p>
          <a:p>
            <a:pPr lvl="2"/>
            <a:r>
              <a:rPr lang="x-none" altLang="en-US"/>
              <a:t>USE="pcserial tty_console_$TTY" cros_workon_make --install sys-kernel/chromeos-kernel-3_18</a:t>
            </a:r>
          </a:p>
          <a:p>
            <a:pPr lvl="2"/>
            <a:r>
              <a:rPr lang="x-none" altLang="en-US"/>
              <a:t>Or. USE="pcserial tty_console_$TTY" \</a:t>
            </a:r>
          </a:p>
          <a:p>
            <a:pPr lvl="2"/>
            <a:r>
              <a:rPr lang="x-none" altLang="en-US"/>
              <a:t>./build_packages --board=$BOARD</a:t>
            </a:r>
          </a:p>
          <a:p>
            <a:pPr lvl="2"/>
            <a:r>
              <a:rPr lang="x-none" altLang="en-US"/>
              <a:t>./build_image --board=$BOARD --enable_serial="${TTY},115200n8,keep" --loglevel=7 --boot_args="my_build_123 i915.this=that drm.debug=XX etc." --noenable_rootfs_verification test</a:t>
            </a:r>
          </a:p>
          <a:p>
            <a:pPr lvl="0"/>
            <a:r>
              <a:rPr lang="x-none" altLang="en-US"/>
              <a:t>Troubleshooting </a:t>
            </a:r>
          </a:p>
          <a:p>
            <a:pPr lvl="1"/>
            <a:r>
              <a:rPr lang="x-none" altLang="en-US"/>
              <a:t>dmesg is endlessly reporting console-$TTY respawns.</a:t>
            </a:r>
          </a:p>
          <a:p>
            <a:pPr lvl="1"/>
            <a:r>
              <a:rPr lang="x-none" altLang="en-US"/>
              <a:t>    Ensure your board's kernel has been built with the pcserial USE flag. You can verify by checking that /dev/$TTY is present on the target's filesystem.</a:t>
            </a:r>
          </a:p>
          <a:p>
            <a:pPr lvl="1"/>
            <a:r>
              <a:rPr lang="x-none" altLang="en-US"/>
              <a:t>agetty is not behaving the way I want it to.</a:t>
            </a:r>
          </a:p>
          <a:p>
            <a:pPr lvl="1"/>
            <a:r>
              <a:rPr lang="x-none" altLang="en-US"/>
              <a:t>    You can remount the rootfs read-write and edit /etc/init/console-$TTY.conf</a:t>
            </a:r>
          </a:p>
          <a:p>
            <a:pPr lvl="1"/>
            <a:r>
              <a:rPr lang="x-none" altLang="en-US"/>
              <a:t>Can't see system logs from device with UEFI BIOS.</a:t>
            </a:r>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40000" lnSpcReduction="20000"/>
          </a:bodyPr>
          <a:lstStyle/>
          <a:p>
            <a:r>
              <a:rPr lang="x-none" altLang="en-US"/>
              <a:t>Bluez Commands</a:t>
            </a:r>
          </a:p>
          <a:p>
            <a:pPr lvl="1"/>
            <a:r>
              <a:rPr lang="x-none" altLang="en-US"/>
              <a:t>hciattach - attach serial devices via UART HCI to BlueZ stack</a:t>
            </a:r>
          </a:p>
          <a:p>
            <a:pPr lvl="2"/>
            <a:r>
              <a:rPr lang="x-none" altLang="en-US"/>
              <a:t>hciattach /dev/ttyS2 Intel 115200 flow</a:t>
            </a:r>
          </a:p>
          <a:p>
            <a:pPr lvl="1"/>
            <a:r>
              <a:rPr lang="x-none" altLang="en-US" sz="2400"/>
              <a:t>hciconfig - configure Bluetooth devices</a:t>
            </a:r>
          </a:p>
          <a:p>
            <a:pPr lvl="2"/>
            <a:r>
              <a:rPr lang="x-none" altLang="en-US" sz="2000"/>
              <a:t>hciconfig hci0 reset | up | name XXX | piscan</a:t>
            </a:r>
          </a:p>
          <a:p>
            <a:pPr lvl="1"/>
            <a:r>
              <a:rPr lang="x-none" altLang="en-US" sz="2400"/>
              <a:t>hcitool - configure Bluetooth connections</a:t>
            </a:r>
          </a:p>
          <a:p>
            <a:pPr lvl="2"/>
            <a:r>
              <a:rPr lang="x-none" altLang="en-US" sz="2000"/>
              <a:t>hcitool  -i hci0 scan | cc 87:55:xx:yy:zz:aa &amp;&amp; hcitool con | ...</a:t>
            </a:r>
          </a:p>
          <a:p>
            <a:pPr lvl="0"/>
            <a:r>
              <a:rPr lang="x-none" altLang="en-US" sz="2800"/>
              <a:t>BLUETOOTHD - Bluetooth daemon</a:t>
            </a:r>
          </a:p>
          <a:p>
            <a:pPr lvl="1"/>
            <a:r>
              <a:rPr lang="x-none" altLang="en-US" sz="2400"/>
              <a:t>/etc/init.d/bluetooth start</a:t>
            </a:r>
          </a:p>
          <a:p>
            <a:pPr lvl="0"/>
            <a:r>
              <a:rPr lang="x-none" altLang="en-US" sz="2800"/>
              <a:t>SIMPLE-AGENT - Use for pairing device</a:t>
            </a:r>
          </a:p>
          <a:p>
            <a:pPr lvl="0"/>
            <a:r>
              <a:rPr lang="x-none" altLang="en-US" sz="2800"/>
              <a:t>RFCOMM - RFCOMM configuration utility </a:t>
            </a:r>
          </a:p>
          <a:p>
            <a:pPr lvl="0"/>
            <a:r>
              <a:rPr lang="x-none" altLang="en-US" sz="2800"/>
              <a:t>OBEXFTP - Mobile Equipment file transfer tool</a:t>
            </a:r>
          </a:p>
          <a:p>
            <a:pPr lvl="0"/>
            <a:r>
              <a:rPr lang="x-none" altLang="en-US" sz="2800"/>
              <a:t>OBEXPUSH - Push and Receive Files over the Bluetooth OBEX Push Channel</a:t>
            </a:r>
          </a:p>
          <a:p>
            <a:pPr lvl="0"/>
            <a:r>
              <a:rPr lang="x-none" altLang="en-US" sz="2800"/>
              <a:t>HCIDUMP - Parse HCI data</a:t>
            </a:r>
          </a:p>
          <a:p>
            <a:pPr lvl="0"/>
            <a:r>
              <a:rPr lang="x-none" altLang="en-US" sz="2800"/>
              <a:t>DBUS-SEND - Send a message to a message bus</a:t>
            </a:r>
          </a:p>
          <a:p>
            <a:pPr lvl="1"/>
            <a:r>
              <a:rPr lang="x-none" altLang="en-US" sz="2400"/>
              <a:t>Get your devices</a:t>
            </a:r>
          </a:p>
          <a:p>
            <a:pPr lvl="1"/>
            <a:r>
              <a:rPr lang="x-none" altLang="en-US" sz="2400"/>
              <a:t>dbus-send --system --type=method_call --print-reply --dest=org.bluez "/" org.bluez.Manager.ListAdapters</a:t>
            </a:r>
          </a:p>
          <a:p>
            <a:pPr lvl="1"/>
            <a:r>
              <a:rPr lang="x-none" altLang="en-US" sz="2400"/>
              <a:t>Get Properties</a:t>
            </a:r>
          </a:p>
          <a:p>
            <a:pPr lvl="1"/>
            <a:r>
              <a:rPr lang="x-none" altLang="en-US" sz="2400"/>
              <a:t>dbus-send --system --type=method_call --print-reply --dest=org.bluez "/org/bluez/3858/hci0" org.bluez.Adapter.GetProperties</a:t>
            </a:r>
          </a:p>
          <a:p>
            <a:pPr lvl="1"/>
            <a:r>
              <a:rPr lang="x-none" altLang="en-US" sz="2400"/>
              <a:t>Remove a device (useful to remove paired devices)</a:t>
            </a:r>
          </a:p>
          <a:p>
            <a:pPr lvl="1"/>
            <a:r>
              <a:rPr lang="x-none" altLang="en-US" sz="2400"/>
              <a:t>dbus-send --system --type=method_call --print-reply --dest=org.bluez "/org/bluez/2036/hci0" org.bluez.Adapter.RemoveDevice objpath:"/org/bluez/2036/hci0/dev_00_02_72_A6_2C_69"</a:t>
            </a:r>
          </a:p>
          <a:p>
            <a:pPr lvl="0"/>
            <a:r>
              <a:rPr lang="x-none" altLang="en-US" sz="2800"/>
              <a:t>AD2P - Edit the /etc/asound.conf with the bd address</a:t>
            </a:r>
          </a:p>
          <a:p>
            <a:pPr lvl="1"/>
            <a:r>
              <a:rPr lang="x-none" altLang="en-US" sz="2400"/>
              <a:t>mplayer -ao alsa:device=bluetooth my-mp3-file.mp3</a:t>
            </a:r>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p>
          <a:p>
            <a:r>
              <a:rPr lang="en-US" sz="1200"/>
              <a:t>type bluetooth</a:t>
            </a:r>
          </a:p>
          <a:p>
            <a:r>
              <a:rPr lang="en-US" sz="1200"/>
              <a:t>device "xx:xx:xx:xx:xx:xx"</a:t>
            </a:r>
          </a:p>
          <a:p>
            <a:r>
              <a:rPr lang="en-US" sz="1200"/>
              <a:t>profile "auto"</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a:bodyPr>
          <a:lstStyle/>
          <a:p>
            <a:r>
              <a:rPr lang="x-none" altLang="en-US"/>
              <a:t>Bluetooth Architecture in Ubuntu</a:t>
            </a:r>
          </a:p>
        </p:txBody>
      </p:sp>
      <p:pic>
        <p:nvPicPr>
          <p:cNvPr id="4" name="Picture 3"/>
          <p:cNvPicPr>
            <a:picLocks noChangeAspect="1"/>
          </p:cNvPicPr>
          <p:nvPr/>
        </p:nvPicPr>
        <p:blipFill>
          <a:blip r:embed="rId3"/>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p>
          <a:p>
            <a:r>
              <a:rPr lang="en-US" sz="1200"/>
              <a:t>$ sudo apt update</a:t>
            </a:r>
          </a:p>
          <a:p>
            <a:r>
              <a:rPr lang="en-US" sz="1200"/>
              <a:t>$ sudo apt upgrade</a:t>
            </a:r>
          </a:p>
          <a:p>
            <a:r>
              <a:rPr lang="en-US" sz="1200"/>
              <a:t>$ sudo apt install bluetooth blueman bluez bluez-tools rfkill libbluetooth-dev</a:t>
            </a:r>
          </a:p>
          <a:p>
            <a:r>
              <a:rPr lang="x-none" altLang="en-US" sz="1200"/>
              <a:t>Step 2: Make sure load ‘hci_uart’ module at boot time:</a:t>
            </a:r>
          </a:p>
          <a:p>
            <a:r>
              <a:rPr lang="x-none" altLang="en-US" sz="1200"/>
              <a:t>cat /etc/modules</a:t>
            </a:r>
          </a:p>
          <a:p>
            <a:r>
              <a:rPr lang="x-none" altLang="en-US" sz="1200"/>
              <a:t>...</a:t>
            </a:r>
          </a:p>
          <a:p>
            <a:r>
              <a:rPr lang="x-none" altLang="en-US" sz="1200"/>
              <a:t>hci_uart</a:t>
            </a:r>
          </a:p>
          <a:p>
            <a:r>
              <a:rPr lang="x-none" altLang="en-US" sz="1200"/>
              <a:t>...</a:t>
            </a:r>
          </a:p>
          <a:p>
            <a:r>
              <a:rPr lang="x-none" altLang="en-US" sz="1200"/>
              <a:t>Step 3: Download broadcom bluetooth tool brcm_patchram_plus and firmware:</a:t>
            </a:r>
          </a:p>
          <a:p>
            <a:r>
              <a:rPr lang="x-none" altLang="en-US" sz="1200"/>
              <a:t>sudo chmod +x /usr/local/bin/brcm_patchram_plus</a:t>
            </a:r>
          </a:p>
          <a:p>
            <a:r>
              <a:rPr lang="x-none" altLang="en-US" sz="1200"/>
              <a:t>sudo mv ~/Downloads/bcm43438a*.hcd ~/Downloads/BCM4345C0.hcd /lib/firmware/brcm/</a:t>
            </a:r>
          </a:p>
          <a:p>
            <a:r>
              <a:rPr lang="x-none" altLang="en-US" sz="1200"/>
              <a:t>Step 4: Load firmware:</a:t>
            </a:r>
          </a:p>
          <a:p>
            <a:r>
              <a:rPr lang="x-none" altLang="en-US" sz="1200"/>
              <a:t>sudo brcm_patchram_plus --patchram /lib/firmware/brcm/BCM4345C0.hcd --enable_hci --bd_addr 11:22:33:44:55:66 --no2bytes --tosleep 1000 /dev/ttyS1</a:t>
            </a:r>
          </a:p>
          <a:p>
            <a:r>
              <a:rPr lang="x-none" altLang="en-US" sz="1200"/>
              <a:t>Step 5: Attach HCI adapter:</a:t>
            </a:r>
          </a:p>
          <a:p>
            <a:r>
              <a:rPr lang="x-none" altLang="en-US" sz="1200"/>
              <a:t>sudo hciattach /dev/ttyS1 any</a:t>
            </a:r>
          </a:p>
          <a:p>
            <a:r>
              <a:rPr lang="x-none" altLang="en-US" sz="1200"/>
              <a:t>Step 6: Test</a:t>
            </a:r>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TotalTime>
  <Words>33511</Words>
  <Application>Microsoft Office PowerPoint</Application>
  <PresentationFormat>Widescreen</PresentationFormat>
  <Paragraphs>1850</Paragraphs>
  <Slides>127</Slides>
  <Notes>64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127</vt:i4>
      </vt:variant>
    </vt:vector>
  </HeadingPairs>
  <TitlesOfParts>
    <vt:vector size="138" baseType="lpstr">
      <vt:lpstr>-apple-system</vt:lpstr>
      <vt:lpstr>Arial Unicode MS</vt:lpstr>
      <vt:lpstr>font-weight</vt:lpstr>
      <vt:lpstr>宋体</vt:lpstr>
      <vt:lpstr>Source Code Pro</vt:lpstr>
      <vt:lpstr>Ubuntu Beta</vt:lpstr>
      <vt:lpstr>Arial</vt:lpstr>
      <vt:lpstr>Calibri</vt:lpstr>
      <vt:lpstr>Courier New</vt:lpstr>
      <vt:lpstr>Tw Cen MT</vt:lpstr>
      <vt:lpstr>Droplet</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Presentation</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PowerPoint Presentation</vt:lpstr>
      <vt:lpstr>KVMGT on Chromium OS</vt:lpstr>
      <vt:lpstr>Running Custom Containers Under Chromium OS</vt:lpstr>
      <vt:lpstr>Chromium OS UI Framework</vt:lpstr>
      <vt:lpstr>Wayland and Weston</vt:lpstr>
      <vt:lpstr>Wayland and WCodebase</vt:lpstr>
      <vt:lpstr>Weston Runtime Support Libs</vt:lpstr>
      <vt:lpstr>Exporting DISPLAY in X Windows</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Presentation</vt:lpstr>
      <vt:lpstr>PowerPoint Presentation</vt:lpstr>
      <vt:lpstr>Linux Video Display Stack</vt:lpstr>
      <vt:lpstr>PowerPoint Presentation</vt:lpstr>
      <vt:lpstr>PowerPoint Presentation</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Zhang, Alan</cp:lastModifiedBy>
  <cp:revision>642</cp:revision>
  <dcterms:created xsi:type="dcterms:W3CDTF">2019-07-08T08:45:33Z</dcterms:created>
  <dcterms:modified xsi:type="dcterms:W3CDTF">2019-07-09T05:52:22Z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2019-07-09 05:52:22Z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